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840" r:id="rId2"/>
  </p:sldMasterIdLst>
  <p:notesMasterIdLst>
    <p:notesMasterId r:id="rId18"/>
  </p:notesMasterIdLst>
  <p:sldIdLst>
    <p:sldId id="256" r:id="rId3"/>
    <p:sldId id="257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74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5" autoAdjust="0"/>
    <p:restoredTop sz="85627" autoAdjust="0"/>
  </p:normalViewPr>
  <p:slideViewPr>
    <p:cSldViewPr>
      <p:cViewPr>
        <p:scale>
          <a:sx n="70" d="100"/>
          <a:sy n="70" d="100"/>
        </p:scale>
        <p:origin x="-106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SG"/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/>
              <a:t>Graph 1- The types of games that RI Year 2’s students like to play</a:t>
            </a:r>
          </a:p>
          <a:p>
            <a:pPr>
              <a:defRPr/>
            </a:pPr>
            <a:endParaRPr lang="en-US" sz="1800" b="0" i="0" baseline="0" dirty="0"/>
          </a:p>
        </c:rich>
      </c:tx>
      <c:layout>
        <c:manualLayout>
          <c:xMode val="edge"/>
          <c:yMode val="edge"/>
          <c:x val="0.12279340757009924"/>
          <c:y val="0"/>
        </c:manualLayout>
      </c:layout>
    </c:title>
    <c:plotArea>
      <c:layout>
        <c:manualLayout>
          <c:layoutTarget val="inner"/>
          <c:xMode val="edge"/>
          <c:yMode val="edge"/>
          <c:x val="0.10966690841187199"/>
          <c:y val="0.21514532573303821"/>
          <c:w val="0.89033309158812846"/>
          <c:h val="0.6593132677929391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Mousehunt</c:v>
                </c:pt>
                <c:pt idx="1">
                  <c:v>Backyard monsters</c:v>
                </c:pt>
                <c:pt idx="2">
                  <c:v>Pet society</c:v>
                </c:pt>
                <c:pt idx="3">
                  <c:v>Restaurant City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Mousehunt</c:v>
                </c:pt>
                <c:pt idx="1">
                  <c:v>Backyard monsters</c:v>
                </c:pt>
                <c:pt idx="2">
                  <c:v>Pet society</c:v>
                </c:pt>
                <c:pt idx="3">
                  <c:v>Restaurant City</c:v>
                </c:pt>
                <c:pt idx="4">
                  <c:v>others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60</c:v>
                </c:pt>
                <c:pt idx="1">
                  <c:v>25</c:v>
                </c:pt>
                <c:pt idx="2">
                  <c:v>0</c:v>
                </c:pt>
                <c:pt idx="3">
                  <c:v>10</c:v>
                </c:pt>
                <c:pt idx="4">
                  <c:v>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Mousehunt</c:v>
                </c:pt>
                <c:pt idx="1">
                  <c:v>Backyard monsters</c:v>
                </c:pt>
                <c:pt idx="2">
                  <c:v>Pet society</c:v>
                </c:pt>
                <c:pt idx="3">
                  <c:v>Restaurant City</c:v>
                </c:pt>
                <c:pt idx="4">
                  <c:v>others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axId val="56307072"/>
        <c:axId val="56321536"/>
      </c:barChart>
      <c:catAx>
        <c:axId val="563070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Facebook Games</a:t>
                </a:r>
                <a:endParaRPr lang="en-US" dirty="0"/>
              </a:p>
            </c:rich>
          </c:tx>
          <c:layout/>
        </c:title>
        <c:tickLblPos val="nextTo"/>
        <c:crossAx val="56321536"/>
        <c:crosses val="autoZero"/>
        <c:auto val="1"/>
        <c:lblAlgn val="ctr"/>
        <c:lblOffset val="100"/>
      </c:catAx>
      <c:valAx>
        <c:axId val="56321536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Percentage ( % 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630707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SG"/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/>
              <a:t>Graph 2—Time spent on Facebook Games</a:t>
            </a:r>
            <a:endParaRPr lang="en-US" sz="1800" b="0" i="0" baseline="0" dirty="0"/>
          </a:p>
        </c:rich>
      </c:tx>
      <c:layout>
        <c:manualLayout>
          <c:xMode val="edge"/>
          <c:yMode val="edge"/>
          <c:x val="0.19622745290205851"/>
          <c:y val="0"/>
        </c:manualLayout>
      </c:layout>
    </c:title>
    <c:plotArea>
      <c:layout>
        <c:manualLayout>
          <c:layoutTarget val="inner"/>
          <c:xMode val="edge"/>
          <c:yMode val="edge"/>
          <c:x val="0.10242179187061094"/>
          <c:y val="0.19093948190153837"/>
          <c:w val="0.87132803696414796"/>
          <c:h val="0.6881327606625264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1h or less</c:v>
                </c:pt>
                <c:pt idx="1">
                  <c:v>1-10h</c:v>
                </c:pt>
                <c:pt idx="2">
                  <c:v>11-15h</c:v>
                </c:pt>
                <c:pt idx="3">
                  <c:v>16-20h</c:v>
                </c:pt>
                <c:pt idx="4">
                  <c:v>21h or more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1h or less</c:v>
                </c:pt>
                <c:pt idx="1">
                  <c:v>1-10h</c:v>
                </c:pt>
                <c:pt idx="2">
                  <c:v>11-15h</c:v>
                </c:pt>
                <c:pt idx="3">
                  <c:v>16-20h</c:v>
                </c:pt>
                <c:pt idx="4">
                  <c:v>21h or more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 formatCode="0%">
                  <c:v>30</c:v>
                </c:pt>
                <c:pt idx="1">
                  <c:v>45</c:v>
                </c:pt>
                <c:pt idx="2">
                  <c:v>20</c:v>
                </c:pt>
                <c:pt idx="3">
                  <c:v>5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1h or less</c:v>
                </c:pt>
                <c:pt idx="1">
                  <c:v>1-10h</c:v>
                </c:pt>
                <c:pt idx="2">
                  <c:v>11-15h</c:v>
                </c:pt>
                <c:pt idx="3">
                  <c:v>16-20h</c:v>
                </c:pt>
                <c:pt idx="4">
                  <c:v>21h or more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axId val="56744192"/>
        <c:axId val="56750464"/>
      </c:barChart>
      <c:catAx>
        <c:axId val="567441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spent on</a:t>
                </a:r>
                <a:r>
                  <a:rPr lang="en-US" baseline="0" dirty="0" smtClean="0"/>
                  <a:t> Facebook games per week</a:t>
                </a:r>
                <a:r>
                  <a:rPr lang="en-US" dirty="0" smtClean="0"/>
                  <a:t> ( hours )</a:t>
                </a:r>
                <a:endParaRPr lang="en-US" dirty="0"/>
              </a:p>
            </c:rich>
          </c:tx>
          <c:layout/>
        </c:title>
        <c:tickLblPos val="nextTo"/>
        <c:crossAx val="56750464"/>
        <c:crosses val="autoZero"/>
        <c:auto val="1"/>
        <c:lblAlgn val="ctr"/>
        <c:lblOffset val="100"/>
      </c:catAx>
      <c:valAx>
        <c:axId val="56750464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The percentage of</a:t>
                </a:r>
                <a:r>
                  <a:rPr lang="en-US" baseline="0" dirty="0" smtClean="0"/>
                  <a:t> students ( % 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674419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D6B49-402A-4134-A947-89EE8C6AB31A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85CE3-0B4F-417C-92A8-30F96682FE5C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85CE3-0B4F-417C-92A8-30F96682FE5C}" type="slidenum">
              <a:rPr lang="en-SG" smtClean="0"/>
              <a:pPr/>
              <a:t>1</a:t>
            </a:fld>
            <a:endParaRPr lang="en-SG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 5/12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85CE3-0B4F-417C-92A8-30F96682FE5C}" type="slidenum">
              <a:rPr lang="en-SG" smtClean="0"/>
              <a:pPr/>
              <a:t>13</a:t>
            </a:fld>
            <a:endParaRPr lang="en-SG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85CE3-0B4F-417C-92A8-30F96682FE5C}" type="slidenum">
              <a:rPr lang="en-SG" smtClean="0"/>
              <a:pPr/>
              <a:t>14</a:t>
            </a:fld>
            <a:endParaRPr lang="en-SG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SG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SG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SG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SG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SG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SG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SG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sg/imgres?imgurl=http://bulletin.counties.org/docs/files/Image/report.jpg&amp;imgrefurl=http://bulletin.counties.org/index.aspx?i=17EC4BFB30974E96B64BD5861665B432&amp;usg=__UrYCJIVAdmcwXENoseePfZhIGpc=&amp;h=1035&amp;w=1287&amp;sz=104&amp;hl=en&amp;start=2&amp;zoom=1&amp;um=1&amp;itbs=1&amp;tbnid=-nmAkkC68t3JjM:&amp;tbnh=121&amp;tbnw=150&amp;prev=/images?q=report&amp;um=1&amp;hl=en&amp;rlz=1W1GGLL_en&amp;tbs=isch:1&amp;ei=qxuVTbbLKYeougOL1OnvC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.sg/imgres?imgurl=http://www.ultimus.com/Portals/54405/images/report.jpg&amp;imgrefurl=http://www.ultimus.com/Downloads/&amp;usg=__RM3YfJonM9F6xqiEtXMZJnMwxog=&amp;h=300&amp;w=400&amp;sz=22&amp;hl=en&amp;start=3&amp;zoom=1&amp;um=1&amp;itbs=1&amp;tbnid=RIOuURHuvdpH5M:&amp;tbnh=93&amp;tbnw=124&amp;prev=/images?q=report&amp;um=1&amp;hl=en&amp;rlz=1W1GGLL_en&amp;tbs=isch:1&amp;ei=qxuVTbbLKYeougOL1OnvC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sg/imgres?imgurl=http://www.revenue.state.ak.us/treasury/policies/BS00979_.gif&amp;imgrefurl=http://www.revenue.state.ak.us/treasury/policies/manual.htm&amp;usg=__vsvvfgc1_Eg-hn3iD5modJJ89Fg=&amp;h=364&amp;w=341&amp;sz=9&amp;hl=en&amp;start=7&amp;zoom=1&amp;um=1&amp;itbs=1&amp;tbnid=9VV3efwC18io5M:&amp;tbnh=121&amp;tbnw=113&amp;prev=/images?q=procedures&amp;um=1&amp;hl=en&amp;sa=X&amp;rlz=1W1GGLL_en&amp;tbs=isch:1,itp:clipar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www.google.com.sg/imgres?imgurl=http://www.2ndbeaverbank.ca/images/book_clipart_2.gif&amp;imgrefurl=http://www.2ndbeaverbank.ca/links.php&amp;usg=__y37ib8p57bDNJtOAdu36BsVkp1I=&amp;h=300&amp;w=300&amp;sz=19&amp;hl=en&amp;start=11&amp;zoom=1&amp;um=1&amp;itbs=1&amp;tbnid=U4ap3fRZ91n4WM:&amp;tbnh=116&amp;tbnw=116&amp;prev=/images?q=procedures&amp;um=1&amp;hl=en&amp;sa=X&amp;rlz=1W1GGLL_en&amp;tbs=isch:1,itp:clipar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sg/imgres?imgurl=http://bridgewaygym.files.wordpress.com/2011/01/survey_dude.jpg&amp;imgrefurl=http://bridgewaygym.wordpress.com/2011/01/14/new-link-to-an-old-survey/&amp;usg=__tp6HzVZDxqZngb3Sv-PY3INvn3E=&amp;h=370&amp;w=300&amp;sz=20&amp;hl=en&amp;start=12&amp;zoom=1&amp;um=1&amp;itbs=1&amp;tbnid=wZLV1rRGGde41M:&amp;tbnh=122&amp;tbnw=99&amp;prev=/images?q=survey&amp;um=1&amp;hl=en&amp;rlz=1W1GGLL_en&amp;tbs=isch:1,itp:clipart&amp;ei=fRyVTdD_DYuWvAPa8dntC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www.google.com.sg/imgres?imgurl=http://albanylawtech.files.wordpress.com/2010/09/survey.gif&amp;imgrefurl=https://albanylawtech.wordpress.com/category/legal-education/engagement/&amp;usg=__sGfTE2i4YdZlwBasE9ZmVIwLzOU=&amp;h=637&amp;w=640&amp;sz=47&amp;hl=en&amp;start=5&amp;zoom=1&amp;um=1&amp;itbs=1&amp;tbnid=cX4Icq2RrW148M:&amp;tbnh=136&amp;tbnw=137&amp;prev=/images?q=survey&amp;um=1&amp;hl=en&amp;rlz=1W1GGLL_en&amp;tbs=isch:1,itp:clipart&amp;ei=fRyVTdD_DYuWvAPa8dntC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sg/imgres?imgurl=http://4.bp.blogspot.com/_Pk7oDBSoHvI/TRaOdTnV_XI/AAAAAAAAAJA/1vBSIFwr3is/s1600/teamwork.jpg&amp;imgrefurl=http://shadesofsinatra.com/real-teamwork-lesson-plan/&amp;usg=__skSi5zeANi3gFD_X4eib_IRPq80=&amp;h=338&amp;w=450&amp;sz=135&amp;hl=en&amp;start=4&amp;zoom=1&amp;um=1&amp;itbs=1&amp;tbnid=DY6yPYyLrM6e9M:&amp;tbnh=95&amp;tbnw=127&amp;prev=/images?q=teamwork+motivational+poster&amp;um=1&amp;hl=en&amp;rlz=1W1GGLL_en&amp;tbs=isch:1,itp:clipart&amp;ei=7xyVTdHDIIHovQPrr4yBD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568952" cy="864096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n-US" sz="6000" dirty="0" smtClean="0">
                <a:solidFill>
                  <a:schemeClr val="accent3">
                    <a:lumMod val="75000"/>
                  </a:schemeClr>
                </a:solidFill>
              </a:rPr>
              <a:t>RE Project </a:t>
            </a:r>
            <a:br>
              <a:rPr lang="en-US" sz="6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6000" dirty="0" smtClean="0">
                <a:solidFill>
                  <a:schemeClr val="accent3">
                    <a:lumMod val="75000"/>
                  </a:schemeClr>
                </a:solidFill>
              </a:rPr>
              <a:t>Oral Presentation</a:t>
            </a:r>
            <a:endParaRPr lang="en-SG" sz="6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6400800" cy="864096"/>
          </a:xfrm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7030A0"/>
                </a:solidFill>
              </a:rPr>
              <a:t>How Addiction to Facebook Games Affect RI Year 2 Students’ Academic Performance</a:t>
            </a:r>
            <a:endParaRPr lang="en-SG" sz="28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3861048"/>
            <a:ext cx="5688632" cy="147732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By : Group Leader : Charles Teo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Group Member: Terence Lee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    Yang QiaoHao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    Zhao XingYu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    Zhuang Xun Heng ( Simon )</a:t>
            </a:r>
            <a:endParaRPr lang="en-S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ban_facebook-297x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789040"/>
            <a:ext cx="2828925" cy="2857500"/>
          </a:xfrm>
          <a:prstGeom prst="rect">
            <a:avLst/>
          </a:prstGeom>
        </p:spPr>
      </p:pic>
    </p:spTree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7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dvAuto="100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>
                <a:solidFill>
                  <a:schemeClr val="accent1">
                    <a:lumMod val="50000"/>
                  </a:schemeClr>
                </a:solidFill>
              </a:rPr>
              <a:t>Further research</a:t>
            </a:r>
            <a:endParaRPr lang="en-SG" sz="8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844824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dirty="0" smtClean="0"/>
              <a:t>Aim on another social networking website.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Government’s effort to help curb addiction.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Why pupils do not consult the counselors even when they know that they are addicted to computer games.</a:t>
            </a:r>
            <a:endParaRPr lang="en-SG" sz="3600" dirty="0"/>
          </a:p>
        </p:txBody>
      </p:sp>
      <p:pic>
        <p:nvPicPr>
          <p:cNvPr id="5" name="Picture 8" descr="E:\images\f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1337" y="5661248"/>
            <a:ext cx="3372663" cy="1196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09158E-6 C 0.00296 -0.02429 0.01875 -0.02567 0.02969 -0.04371 C 0.04011 -0.06106 0.04879 -0.0791 0.05816 -0.09737 C 0.06893 -0.11841 0.08264 -0.13715 0.09254 -0.15888 C 0.10105 -0.17762 0.10677 -0.20051 0.11337 -0.22063 C 0.11806 -0.23497 0.12674 -0.26434 0.12674 -0.26434 C 0.12969 -0.28654 0.13421 -0.30782 0.13716 -0.33002 C 0.14063 -0.38321 0.14566 -0.44034 0.13125 -0.49098 C 0.12223 -0.52244 0.1099 -0.55181 0.09254 -0.57655 C 0.08941 -0.58095 0.08507 -0.58395 0.08195 -0.58835 C 0.0691 -0.60662 0.05712 -0.62697 0.04028 -0.64015 C 0.01129 -0.66282 -0.02656 -0.67646 -0.05972 -0.68178 C -0.09062 -0.68109 -0.12152 -0.68224 -0.15225 -0.67993 C -0.16284 -0.67924 -0.17309 -0.67322 -0.18368 -0.67184 C -0.21753 -0.66073 -0.25243 -0.65195 -0.28507 -0.63622 C -0.33993 -0.60962 -0.40104 -0.54926 -0.43889 -0.49098 C -0.4434 -0.47086 -0.44809 -0.45213 -0.45086 -0.43132 C -0.44948 -0.39015 -0.45312 -0.35962 -0.4434 -0.32401 C -0.43385 -0.28955 -0.41684 -0.26319 -0.4 -0.23451 C -0.38819 -0.21416 -0.37899 -0.19057 -0.36284 -0.17484 C -0.29357 -0.10708 -0.21163 -0.08002 -0.12691 -0.07748 C -0.04531 -0.07493 0.11789 -0.07147 0.11789 -0.07147 C 0.11841 -0.06291 0.11927 -0.05412 0.11927 -0.04556 C 0.11927 -0.03099 0.11632 -0.02244 0.11632 -0.00995 " pathEditMode="relative" ptsTypes="fffffffffffffffffffffffA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1008112"/>
          </a:xfrm>
        </p:spPr>
        <p:txBody>
          <a:bodyPr>
            <a:normAutofit/>
          </a:bodyPr>
          <a:lstStyle/>
          <a:p>
            <a:pPr algn="ctr"/>
            <a:r>
              <a:rPr lang="en-SG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Conclusion</a:t>
            </a:r>
            <a:endParaRPr lang="en-SG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844824"/>
            <a:ext cx="741682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In a nutshell:</a:t>
            </a:r>
          </a:p>
          <a:p>
            <a:endParaRPr lang="en-US" sz="2400" dirty="0" smtClean="0"/>
          </a:p>
          <a:p>
            <a:r>
              <a:rPr lang="en-US" sz="2400" dirty="0" smtClean="0"/>
              <a:t>1. Facebook games do affect RI Year 2 students academic performance.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2. By having a good relationship with one family and friends. One will not be  addicted to any form of addiction, including Facebook Games addiction.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3. Lastly,we hope that from this research, people will realize the effects of social networking sites and its games.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7" descr="E:\images\f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340768"/>
            <a:ext cx="2848669" cy="1296144"/>
          </a:xfrm>
          <a:prstGeom prst="rect">
            <a:avLst/>
          </a:prstGeom>
          <a:noFill/>
        </p:spPr>
      </p:pic>
    </p:spTree>
  </p:cSld>
  <p:clrMapOvr>
    <a:masterClrMapping/>
  </p:clrMapOvr>
  <p:transition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434 -0.41744 C -0.93767 -0.33927 -0.94079 -0.37628 -0.93437 -0.30643 C -0.92742 -0.22919 -0.89704 -0.15033 -0.86892 -0.08349 C -0.84131 -0.01897 -0.81319 0.05064 -0.76423 0.09158 C -0.71701 0.13112 -0.66683 0.14662 -0.61197 0.15494 C -0.47256 0.15425 -0.32221 0.16096 -0.17916 0.14893 C -0.17412 0.14778 -0.14808 0.14061 -0.14183 0.13714 C -0.09912 0.11517 -0.06336 0.07308 -0.0552 0.01179 C -0.05624 -0.00024 -0.05642 -0.01203 -0.05833 -0.02382 C -0.06006 -0.03423 -0.06857 -0.05088 -0.07169 -0.05967 C -0.09548 -0.1272 -0.14565 -0.17531 -0.19409 -0.21069 C -0.22829 -0.23567 -0.27169 -0.26943 -0.31058 -0.28423 C -0.33333 -0.29302 -0.35885 -0.29371 -0.38228 -0.29811 C -0.40468 -0.29741 -0.42725 -0.30135 -0.4493 -0.29626 C -0.46024 -0.29371 -0.47013 -0.28516 -0.47916 -0.2766 C -0.50885 -0.24792 -0.53333 -0.22017 -0.56128 -0.18687 C -0.62482 -0.1124 -0.68211 -0.03215 -0.72985 0.06174 C -0.75624 0.11355 -0.7894 0.16859 -0.79583 0.23265 C -0.79513 0.24583 -0.79548 0.25901 -0.79426 0.2722 C -0.79253 0.28654 -0.78819 0.29232 -0.78367 0.30434 C -0.76961 0.34227 -0.75468 0.37118 -0.73593 0.40772 C -0.73072 0.41766 -0.72447 0.42692 -0.71944 0.43732 C -0.7151 0.44634 -0.71249 0.45675 -0.70746 0.46531 C -0.69548 0.48496 -0.68055 0.50138 -0.66874 0.52104 C -0.64287 0.56429 -0.61753 0.60545 -0.58975 0.64593 C -0.57725 0.6642 -0.55954 0.69287 -0.5434 0.70166 C -0.51319 0.71831 -0.49791 0.7271 -0.46579 0.72964 C -0.44878 0.72872 -0.43176 0.73034 -0.41492 0.72756 C -0.3894 0.72409 -0.32517 0.68455 -0.31649 0.67992 C -0.26527 0.65217 -0.22204 0.60545 -0.17916 0.56082 C -0.15451 0.53515 -0.11093 0.50393 -0.09565 0.46137 C -0.09062 0.4475 -0.08576 0.43316 -0.08072 0.41928 C -0.07829 0.41258 -0.07326 0.39939 -0.07326 0.39939 C -0.07083 0.35222 -0.06926 0.34019 -0.07465 0.27844 C -0.07517 0.27289 -0.07881 0.26919 -0.08072 0.26457 C -0.08923 0.24306 -0.10173 0.2234 -0.11649 0.20883 C -0.16805 0.15703 -0.22777 0.13112 -0.28662 0.09759 C -0.30711 0.0858 -0.3335 0.08395 -0.3552 0.0777 C -0.37638 0.07909 -0.39721 0.07886 -0.41805 0.08163 C -0.43697 0.08395 -0.45833 0.1228 -0.46718 0.13529 C -0.47291 0.14315 -0.4809 0.1487 -0.48662 0.15703 C -0.51093 0.19172 -0.50468 0.19565 -0.5269 0.23658 C -0.5335 0.24861 -0.54235 0.25855 -0.5493 0.27058 C -0.57586 0.31706 -0.57378 0.32053 -0.59583 0.36979 C -0.61458 0.41258 -0.63454 0.45374 -0.64635 0.50092 C -0.65364 0.56845 -0.65659 0.57516 -0.65103 0.6561 C -0.6493 0.67738 -0.64218 0.68547 -0.63437 0.70166 C -0.62412 0.72409 -0.61284 0.74722 -0.59583 0.76156 C -0.58767 0.7685 -0.57291 0.76896 -0.56423 0.77127 C -0.48333 0.76965 -0.40312 0.76272 -0.32239 0.7574 C -0.29843 0.75231 -0.27482 0.75 -0.25086 0.74537 C -0.23402 0.74236 -0.21857 0.73566 -0.20156 0.73381 C -0.18524 0.72525 -0.16805 0.72062 -0.15086 0.71554 C -0.1243 0.69264 -0.16162 0.72641 -0.13298 0.69403 C -0.11527 0.67368 -0.12673 0.69357 -0.11353 0.67599 C -0.09912 0.65679 -0.08454 0.63737 -0.07013 0.6184 C -0.06753 0.60753 -0.06753 0.59828 -0.06128 0.59065 C -0.0519 0.56591 -0.05763 0.58302 -0.0493 0.53677 L -0.0493 0.53677 C -0.046 0.5252 -0.04392 0.51295 -0.04044 0.50092 C -0.03159 0.47155 -0.03402 0.49121 -0.0269 0.46137 C -0.02395 0.44865 -0.02221 0.43593 -0.01944 0.42345 C -0.01735 0.39477 -0.00989 0.36817 -0.00607 0.33996 C -0.00537 0.32331 -0.00173 0.30666 -0.00156 0.29 C -0.00017 0.19357 7.22222E-6 -0.00024 7.22222E-6 -0.00024 " pathEditMode="relative" ptsTypes="fffffffffffffffffffffffffffffffffffffffffffffffffffffffffFffffffA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936104"/>
          </a:xfrm>
        </p:spPr>
        <p:txBody>
          <a:bodyPr/>
          <a:lstStyle/>
          <a:p>
            <a:pPr algn="ctr"/>
            <a:r>
              <a:rPr lang="en-US" dirty="0" smtClean="0"/>
              <a:t>Acknowledgements</a:t>
            </a:r>
            <a:endParaRPr lang="en-SG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844824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Mrs Joycelene and Mr Kelvin Yap, our teacher    mentors , for their continuous and helpful guidance throughout the entire course of the project.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Mr Leo, our interviewee, for his help in providing information and his opinions for our project.</a:t>
            </a:r>
          </a:p>
        </p:txBody>
      </p:sp>
    </p:spTree>
  </p:cSld>
  <p:clrMapOvr>
    <a:masterClrMapping/>
  </p:clrMapOvr>
  <p:transition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950"/>
                            </p:stCondLst>
                            <p:childTnLst>
                              <p:par>
                                <p:cTn id="20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ollogo_com-1502479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988840"/>
            <a:ext cx="8460432" cy="2871486"/>
          </a:xfrm>
          <a:prstGeom prst="rect">
            <a:avLst/>
          </a:prstGeom>
        </p:spPr>
      </p:pic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24 -0.60834 L -0.7224 0.5006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24 0.50069 L 0.72656 0.50069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656 0.50069 L 0.72656 -0.9967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QUESTIONS AND ANSWERS</a:t>
            </a:r>
            <a:endParaRPr lang="en-SG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0800000" flipV="1">
            <a:off x="467544" y="3717032"/>
            <a:ext cx="7781872" cy="13681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1026" name="Picture 2" descr="E:\images\f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072481"/>
            <a:ext cx="2784154" cy="2004591"/>
          </a:xfrm>
          <a:prstGeom prst="rect">
            <a:avLst/>
          </a:prstGeom>
          <a:noFill/>
        </p:spPr>
      </p:pic>
      <p:pic>
        <p:nvPicPr>
          <p:cNvPr id="1027" name="Picture 3" descr="E:\images\f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132856"/>
            <a:ext cx="2880320" cy="1814602"/>
          </a:xfrm>
          <a:prstGeom prst="rect">
            <a:avLst/>
          </a:prstGeom>
          <a:noFill/>
        </p:spPr>
      </p:pic>
      <p:pic>
        <p:nvPicPr>
          <p:cNvPr id="1028" name="Picture 4" descr="E:\images\fb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581128"/>
            <a:ext cx="2583481" cy="1683568"/>
          </a:xfrm>
          <a:prstGeom prst="rect">
            <a:avLst/>
          </a:prstGeom>
          <a:noFill/>
        </p:spPr>
      </p:pic>
      <p:pic>
        <p:nvPicPr>
          <p:cNvPr id="1029" name="Picture 5" descr="E:\images\fb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437112"/>
            <a:ext cx="3242114" cy="1820987"/>
          </a:xfrm>
          <a:prstGeom prst="rect">
            <a:avLst/>
          </a:prstGeom>
          <a:noFill/>
        </p:spPr>
      </p:pic>
      <p:pic>
        <p:nvPicPr>
          <p:cNvPr id="1030" name="Picture 6" descr="E:\images\fb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0"/>
            <a:ext cx="3073524" cy="2049016"/>
          </a:xfrm>
          <a:prstGeom prst="rect">
            <a:avLst/>
          </a:prstGeom>
          <a:noFill/>
        </p:spPr>
      </p:pic>
      <p:pic>
        <p:nvPicPr>
          <p:cNvPr id="1032" name="Picture 8" descr="E:\images\fb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2492896"/>
            <a:ext cx="1129308" cy="3345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SG" sz="6000" dirty="0" smtClean="0"/>
              <a:t>Contents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Introduction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Methodology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Results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Analysis of Results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Further Research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Conclusion</a:t>
            </a:r>
            <a:endParaRPr lang="en-SG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web.mit.edu/game/www/images/frontpage/facebook_log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 dirty="0"/>
          </a:p>
        </p:txBody>
      </p:sp>
      <p:pic>
        <p:nvPicPr>
          <p:cNvPr id="1030" name="Picture 6" descr="http://fc06.deviantart.net/fs70/f/2010/271/6/b/facebook_backgrounds_by_chimchar458-d2zoeb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85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0518003">
            <a:off x="1447572" y="1629268"/>
            <a:ext cx="57760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32" name="Picture 8" descr="http://1.bp.blogspot.com/_9NA3eH4VZzA/StQSiN4SUBI/AAAAAAAAAVM/VhO5dodUiI4/s400/Facebook_Logo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4005064"/>
            <a:ext cx="2438400" cy="2438400"/>
          </a:xfrm>
          <a:prstGeom prst="rect">
            <a:avLst/>
          </a:prstGeom>
          <a:noFill/>
        </p:spPr>
      </p:pic>
      <p:pic>
        <p:nvPicPr>
          <p:cNvPr id="1034" name="Picture 10" descr="http://hansdezwart.files.wordpress.com/2011/03/facebook_not_faceboo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933056"/>
            <a:ext cx="2771800" cy="26680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A response rate of 100% was achieved from the survey.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Age </a:t>
            </a:r>
            <a:r>
              <a:rPr lang="en-US" sz="2800" dirty="0">
                <a:latin typeface="+mj-lt"/>
              </a:rPr>
              <a:t>group: 13-14 (RI Secondary 2 students)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Gender</a:t>
            </a:r>
            <a:r>
              <a:rPr lang="en-US" sz="2800" dirty="0">
                <a:latin typeface="+mj-lt"/>
              </a:rPr>
              <a:t>: Male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Number </a:t>
            </a:r>
            <a:r>
              <a:rPr lang="en-US" sz="2800" dirty="0">
                <a:latin typeface="+mj-lt"/>
              </a:rPr>
              <a:t>of respondents: 20</a:t>
            </a:r>
            <a:endParaRPr lang="en-SG" sz="2800" dirty="0">
              <a:latin typeface="+mj-lt"/>
            </a:endParaRPr>
          </a:p>
          <a:p>
            <a:endParaRPr lang="en-SG" dirty="0"/>
          </a:p>
        </p:txBody>
      </p:sp>
      <p:sp>
        <p:nvSpPr>
          <p:cNvPr id="4" name="Rectangle 3"/>
          <p:cNvSpPr/>
          <p:nvPr/>
        </p:nvSpPr>
        <p:spPr>
          <a:xfrm>
            <a:off x="1962655" y="260648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26876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Information regarding our survey with RI Sec 2s’ students</a:t>
            </a:r>
            <a:endParaRPr lang="en-SG" sz="2400" u="sng" dirty="0"/>
          </a:p>
        </p:txBody>
      </p:sp>
      <p:pic>
        <p:nvPicPr>
          <p:cNvPr id="30722" name="Picture 2" descr="http://t0.gstatic.com/images?q=tbn:ANd9GcQpttGuwhu3vEyo6NM8Jhd_y60dj1AKL3VtebOuGCL-k0Xkrg9Sc1wc4YB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293096"/>
            <a:ext cx="1517523" cy="1224136"/>
          </a:xfrm>
          <a:prstGeom prst="rect">
            <a:avLst/>
          </a:prstGeom>
          <a:noFill/>
        </p:spPr>
      </p:pic>
      <p:pic>
        <p:nvPicPr>
          <p:cNvPr id="30724" name="Picture 4" descr="http://t2.gstatic.com/images?q=tbn:ANd9GcQu9dmWcviBHOLPTsMXih46vdQn321pr_sZxVjOaxqmKe9zto19XscPOZk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564904"/>
            <a:ext cx="1979712" cy="14847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came out with some survey questions and selected the best 10 questions among all.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printed out twenty copies of the survey itself.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During recess time, we survey the 20 RI sec 2 students.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then keyed in the results of the survey.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SG" sz="2400" dirty="0"/>
          </a:p>
        </p:txBody>
      </p:sp>
      <p:sp>
        <p:nvSpPr>
          <p:cNvPr id="5" name="Rectangle 4"/>
          <p:cNvSpPr/>
          <p:nvPr/>
        </p:nvSpPr>
        <p:spPr>
          <a:xfrm>
            <a:off x="2034663" y="332656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268760"/>
            <a:ext cx="2112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Procedures</a:t>
            </a:r>
            <a:r>
              <a:rPr lang="en-US" dirty="0" smtClean="0"/>
              <a:t> </a:t>
            </a:r>
            <a:endParaRPr lang="en-SG" dirty="0"/>
          </a:p>
        </p:txBody>
      </p:sp>
      <p:pic>
        <p:nvPicPr>
          <p:cNvPr id="29698" name="Picture 2" descr="http://t3.gstatic.com/images?q=tbn:ANd9GcTugxvS2AgIxQFd3NyGBmGnYIwo5OJb5CVVlG-XPxzRl3uLTV8eYJ9V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797152"/>
            <a:ext cx="1656184" cy="1773438"/>
          </a:xfrm>
          <a:prstGeom prst="rect">
            <a:avLst/>
          </a:prstGeom>
          <a:noFill/>
        </p:spPr>
      </p:pic>
      <p:pic>
        <p:nvPicPr>
          <p:cNvPr id="29700" name="Picture 4" descr="http://t1.gstatic.com/images?q=tbn:ANd9GcQIuzngUbaB2y3-SiGzHJbNw0ZXgXU-Ivaa-qjXkZgU9bRqKjlMd8x-4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836712"/>
            <a:ext cx="1124743" cy="1124744"/>
          </a:xfrm>
          <a:prstGeom prst="rect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1198" y="332656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Methodology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268760"/>
            <a:ext cx="4663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 smtClean="0">
                <a:latin typeface="+mj-lt"/>
              </a:rPr>
              <a:t>Information regarding our interview</a:t>
            </a:r>
            <a:endParaRPr lang="en-SG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916832"/>
            <a:ext cx="7344816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Name of interviewee: </a:t>
            </a:r>
            <a:r>
              <a:rPr lang="en-US" sz="2400" dirty="0" smtClean="0">
                <a:latin typeface="+mj-lt"/>
              </a:rPr>
              <a:t>Mr. </a:t>
            </a:r>
            <a:r>
              <a:rPr lang="en-US" sz="2400" dirty="0">
                <a:latin typeface="+mj-lt"/>
              </a:rPr>
              <a:t>Leo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Email</a:t>
            </a:r>
            <a:r>
              <a:rPr lang="en-US" sz="2400" b="1" dirty="0">
                <a:latin typeface="+mj-lt"/>
              </a:rPr>
              <a:t>: </a:t>
            </a:r>
            <a:r>
              <a:rPr lang="en-US" sz="2400" dirty="0">
                <a:latin typeface="+mj-lt"/>
              </a:rPr>
              <a:t>heekhian.leo@ri.edu.sg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pPr marL="3862388" indent="-3862388"/>
            <a:r>
              <a:rPr lang="en-US" sz="2400" b="1" dirty="0" smtClean="0">
                <a:latin typeface="+mj-lt"/>
              </a:rPr>
              <a:t>Proposed </a:t>
            </a:r>
            <a:r>
              <a:rPr lang="en-US" sz="2400" b="1" dirty="0">
                <a:latin typeface="+mj-lt"/>
              </a:rPr>
              <a:t>date(s) and time(s):  </a:t>
            </a:r>
            <a:r>
              <a:rPr lang="en-US" sz="2400" dirty="0">
                <a:latin typeface="+mj-lt"/>
              </a:rPr>
              <a:t>14/03/2011 Monday, </a:t>
            </a:r>
            <a:r>
              <a:rPr lang="en-US" sz="2400" dirty="0" smtClean="0">
                <a:latin typeface="+mj-lt"/>
              </a:rPr>
              <a:t>1.45pm.</a:t>
            </a:r>
            <a:r>
              <a:rPr lang="en-US" sz="2400" b="1" dirty="0" smtClean="0">
                <a:latin typeface="+mj-lt"/>
              </a:rPr>
              <a:t>             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Venue(s</a:t>
            </a:r>
            <a:r>
              <a:rPr lang="en-US" sz="2400" b="1" dirty="0">
                <a:latin typeface="+mj-lt"/>
              </a:rPr>
              <a:t>): </a:t>
            </a:r>
            <a:r>
              <a:rPr lang="en-US" sz="2400" dirty="0" smtClean="0">
                <a:latin typeface="+mj-lt"/>
              </a:rPr>
              <a:t>Chat room</a:t>
            </a:r>
          </a:p>
          <a:p>
            <a:endParaRPr lang="en-US" sz="2400" b="1" dirty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Number of questions in the interview: </a:t>
            </a:r>
            <a:r>
              <a:rPr lang="en-US" sz="2400" dirty="0" smtClean="0">
                <a:latin typeface="+mj-lt"/>
              </a:rPr>
              <a:t>10</a:t>
            </a: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SG" sz="2400" dirty="0">
              <a:latin typeface="+mj-lt"/>
            </a:endParaRPr>
          </a:p>
          <a:p>
            <a:endParaRPr lang="en-SG" dirty="0"/>
          </a:p>
        </p:txBody>
      </p:sp>
      <p:pic>
        <p:nvPicPr>
          <p:cNvPr id="4099" name="Picture 3" descr="http://t1.gstatic.com/images?q=tbn:ANd9GcRqPXJKIcbRrLxV36IrAIx8IAgcJHzMocSv4wTCCOOnIImoyHWyXs8lnw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149080"/>
            <a:ext cx="1656184" cy="2040954"/>
          </a:xfrm>
          <a:prstGeom prst="rect">
            <a:avLst/>
          </a:prstGeom>
          <a:noFill/>
        </p:spPr>
      </p:pic>
      <p:pic>
        <p:nvPicPr>
          <p:cNvPr id="4101" name="Picture 5" descr="http://t0.gstatic.com/images?q=tbn:ANd9GcRDI5KCAymy4bkCsPUJFw4gx6JdWGkQvGeVSL-oRZfL4ByipkE4qmgnWoeOQ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268760"/>
            <a:ext cx="1740898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50"/>
                            </p:stCondLst>
                            <p:childTnLst>
                              <p:par>
                                <p:cTn id="5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10 questions were to be asked during the interview.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edited the questions and emailed Mr. Leo.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After he agreed, we interviewed him on 14/03/2011 in the chat room and we recorded down his answer to our questions.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then made a transcript and we keyed in the essential information into the computer.</a:t>
            </a:r>
            <a:endParaRPr lang="en-SG" sz="20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7222" y="404664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Methodology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96752"/>
            <a:ext cx="2152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latin typeface="+mj-lt"/>
              </a:rPr>
              <a:t>Procedures</a:t>
            </a:r>
            <a:r>
              <a:rPr lang="en-US" sz="3200" dirty="0" smtClean="0">
                <a:latin typeface="+mj-lt"/>
              </a:rPr>
              <a:t> </a:t>
            </a:r>
            <a:endParaRPr lang="en-SG" sz="3200" dirty="0">
              <a:latin typeface="+mj-lt"/>
            </a:endParaRPr>
          </a:p>
        </p:txBody>
      </p:sp>
      <p:pic>
        <p:nvPicPr>
          <p:cNvPr id="31746" name="Picture 2" descr="http://t2.gstatic.com/images?q=tbn:ANd9GcQS-lNGGbEaCfAsQnXU5f35OWXdn3M4Mep8pu_C4dOt3yK7vK_0suyOT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628800"/>
            <a:ext cx="2021528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23528" y="842453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54868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Results and Analysis</a:t>
            </a:r>
            <a:endParaRPr lang="en-US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4211960" y="1628800"/>
          <a:ext cx="464400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2636912"/>
            <a:ext cx="4032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en-US" sz="2000" dirty="0" smtClean="0"/>
              <a:t>Majority of the RI Sec 2s love to play Mousehunt and Backyard Monsters.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sz="2000" dirty="0" smtClean="0"/>
              <a:t>We can conclude that RI Sec 2s play Facebook games that allow them to interact a lot with their friends.</a:t>
            </a:r>
            <a:endParaRPr lang="en-US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Graphic spid="12" grpId="0">
        <p:bldAsOne/>
      </p:bldGraphic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323528" y="1556792"/>
          <a:ext cx="468052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4048" y="2564904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Majority(45%) of the respondents play Facebook between 1 to 10 hours a week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Nobody played Facebook for more than 20 hours a week.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 can conclude that RI Sec 2s still have a chance to get addicted to Facebook games.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54868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Results and Analysis</a:t>
            </a:r>
            <a:endParaRPr lang="en-SG" sz="3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514</Words>
  <Application>Microsoft Office PowerPoint</Application>
  <PresentationFormat>On-screen Show (4:3)</PresentationFormat>
  <Paragraphs>97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Flow</vt:lpstr>
      <vt:lpstr>Median</vt:lpstr>
      <vt:lpstr>RE Project  Oral Presentation</vt:lpstr>
      <vt:lpstr> Contents</vt:lpstr>
      <vt:lpstr>Slide 3</vt:lpstr>
      <vt:lpstr>Slide 4</vt:lpstr>
      <vt:lpstr>Slide 5</vt:lpstr>
      <vt:lpstr>Slide 6</vt:lpstr>
      <vt:lpstr>Slide 7</vt:lpstr>
      <vt:lpstr>Slide 8</vt:lpstr>
      <vt:lpstr>Slide 9</vt:lpstr>
      <vt:lpstr>Further research</vt:lpstr>
      <vt:lpstr>Conclusion</vt:lpstr>
      <vt:lpstr>Acknowledgements</vt:lpstr>
      <vt:lpstr>Slide 13</vt:lpstr>
      <vt:lpstr>QUESTIONS AND ANSWERS</vt:lpstr>
      <vt:lpstr>Pictures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 Project Oral Presentation</dc:title>
  <dc:creator>student</dc:creator>
  <cp:lastModifiedBy>COMPAQ</cp:lastModifiedBy>
  <cp:revision>38</cp:revision>
  <dcterms:created xsi:type="dcterms:W3CDTF">2011-03-14T02:27:21Z</dcterms:created>
  <dcterms:modified xsi:type="dcterms:W3CDTF">2011-04-07T12:08:49Z</dcterms:modified>
</cp:coreProperties>
</file>