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5"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800" b="0" i="0" baseline="0" dirty="0" smtClean="0"/>
              <a:t>Graph 1- The types of games that RI Year 2’s students like to play</a:t>
            </a:r>
          </a:p>
          <a:p>
            <a:pPr>
              <a:defRPr/>
            </a:pPr>
            <a:endParaRPr lang="en-US" sz="1800" b="0" i="0" baseline="0" dirty="0"/>
          </a:p>
        </c:rich>
      </c:tx>
      <c:layout>
        <c:manualLayout>
          <c:xMode val="edge"/>
          <c:yMode val="edge"/>
          <c:x val="0.1227934075700991"/>
          <c:y val="0"/>
        </c:manualLayout>
      </c:layout>
    </c:title>
    <c:plotArea>
      <c:layout>
        <c:manualLayout>
          <c:layoutTarget val="inner"/>
          <c:xMode val="edge"/>
          <c:yMode val="edge"/>
          <c:x val="0.10966690841187181"/>
          <c:y val="0.21514532573303821"/>
          <c:w val="0.89033309158812823"/>
          <c:h val="0.65931326779293986"/>
        </c:manualLayout>
      </c:layout>
      <c:barChart>
        <c:barDir val="col"/>
        <c:grouping val="clustered"/>
        <c:ser>
          <c:idx val="0"/>
          <c:order val="0"/>
          <c:tx>
            <c:strRef>
              <c:f>Sheet1!$B$1</c:f>
              <c:strCache>
                <c:ptCount val="1"/>
                <c:pt idx="0">
                  <c:v>Series 1</c:v>
                </c:pt>
              </c:strCache>
            </c:strRef>
          </c:tx>
          <c:cat>
            <c:strRef>
              <c:f>Sheet1!$A$2:$A$6</c:f>
              <c:strCache>
                <c:ptCount val="5"/>
                <c:pt idx="0">
                  <c:v>Mousehunt</c:v>
                </c:pt>
                <c:pt idx="1">
                  <c:v>Backyard monsters</c:v>
                </c:pt>
                <c:pt idx="2">
                  <c:v>Pet society</c:v>
                </c:pt>
                <c:pt idx="3">
                  <c:v>Restaurant City</c:v>
                </c:pt>
                <c:pt idx="4">
                  <c:v>others</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Mousehunt</c:v>
                </c:pt>
                <c:pt idx="1">
                  <c:v>Backyard monsters</c:v>
                </c:pt>
                <c:pt idx="2">
                  <c:v>Pet society</c:v>
                </c:pt>
                <c:pt idx="3">
                  <c:v>Restaurant City</c:v>
                </c:pt>
                <c:pt idx="4">
                  <c:v>others</c:v>
                </c:pt>
              </c:strCache>
            </c:strRef>
          </c:cat>
          <c:val>
            <c:numRef>
              <c:f>Sheet1!$C$2:$C$6</c:f>
              <c:numCache>
                <c:formatCode>0%</c:formatCode>
                <c:ptCount val="5"/>
                <c:pt idx="0">
                  <c:v>60</c:v>
                </c:pt>
                <c:pt idx="1">
                  <c:v>25</c:v>
                </c:pt>
                <c:pt idx="2">
                  <c:v>0</c:v>
                </c:pt>
                <c:pt idx="3">
                  <c:v>10</c:v>
                </c:pt>
                <c:pt idx="4">
                  <c:v>25</c:v>
                </c:pt>
              </c:numCache>
            </c:numRef>
          </c:val>
        </c:ser>
        <c:ser>
          <c:idx val="2"/>
          <c:order val="2"/>
          <c:tx>
            <c:strRef>
              <c:f>Sheet1!$D$1</c:f>
              <c:strCache>
                <c:ptCount val="1"/>
                <c:pt idx="0">
                  <c:v>Series 3</c:v>
                </c:pt>
              </c:strCache>
            </c:strRef>
          </c:tx>
          <c:cat>
            <c:strRef>
              <c:f>Sheet1!$A$2:$A$6</c:f>
              <c:strCache>
                <c:ptCount val="5"/>
                <c:pt idx="0">
                  <c:v>Mousehunt</c:v>
                </c:pt>
                <c:pt idx="1">
                  <c:v>Backyard monsters</c:v>
                </c:pt>
                <c:pt idx="2">
                  <c:v>Pet society</c:v>
                </c:pt>
                <c:pt idx="3">
                  <c:v>Restaurant City</c:v>
                </c:pt>
                <c:pt idx="4">
                  <c:v>others</c:v>
                </c:pt>
              </c:strCache>
            </c:strRef>
          </c:cat>
          <c:val>
            <c:numRef>
              <c:f>Sheet1!$D$2:$D$6</c:f>
              <c:numCache>
                <c:formatCode>General</c:formatCode>
                <c:ptCount val="5"/>
              </c:numCache>
            </c:numRef>
          </c:val>
        </c:ser>
        <c:axId val="79104256"/>
        <c:axId val="79197312"/>
      </c:barChart>
      <c:catAx>
        <c:axId val="79104256"/>
        <c:scaling>
          <c:orientation val="minMax"/>
        </c:scaling>
        <c:axPos val="b"/>
        <c:title>
          <c:tx>
            <c:rich>
              <a:bodyPr/>
              <a:lstStyle/>
              <a:p>
                <a:pPr>
                  <a:defRPr/>
                </a:pPr>
                <a:r>
                  <a:rPr lang="en-US" dirty="0" smtClean="0"/>
                  <a:t>Facebook Games</a:t>
                </a:r>
                <a:endParaRPr lang="en-US" dirty="0"/>
              </a:p>
            </c:rich>
          </c:tx>
          <c:layout/>
        </c:title>
        <c:tickLblPos val="nextTo"/>
        <c:crossAx val="79197312"/>
        <c:crosses val="autoZero"/>
        <c:auto val="1"/>
        <c:lblAlgn val="ctr"/>
        <c:lblOffset val="100"/>
      </c:catAx>
      <c:valAx>
        <c:axId val="79197312"/>
        <c:scaling>
          <c:orientation val="minMax"/>
          <c:max val="100"/>
        </c:scaling>
        <c:axPos val="l"/>
        <c:majorGridlines/>
        <c:title>
          <c:tx>
            <c:rich>
              <a:bodyPr rot="-5400000" vert="horz"/>
              <a:lstStyle/>
              <a:p>
                <a:pPr>
                  <a:defRPr/>
                </a:pPr>
                <a:r>
                  <a:rPr lang="en-US" dirty="0" smtClean="0"/>
                  <a:t>Percentage ( % )</a:t>
                </a:r>
                <a:endParaRPr lang="en-US" dirty="0"/>
              </a:p>
            </c:rich>
          </c:tx>
          <c:layout/>
        </c:title>
        <c:numFmt formatCode="General" sourceLinked="1"/>
        <c:tickLblPos val="nextTo"/>
        <c:crossAx val="7910425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800" b="0" i="0" baseline="0" dirty="0" smtClean="0"/>
              <a:t>Graph 2—Time spent on Facebook Games</a:t>
            </a:r>
            <a:endParaRPr lang="en-US" sz="1800" b="0" i="0" baseline="0" dirty="0"/>
          </a:p>
        </c:rich>
      </c:tx>
      <c:layout>
        <c:manualLayout>
          <c:xMode val="edge"/>
          <c:yMode val="edge"/>
          <c:x val="0.19622745290205851"/>
          <c:y val="0"/>
        </c:manualLayout>
      </c:layout>
    </c:title>
    <c:plotArea>
      <c:layout>
        <c:manualLayout>
          <c:layoutTarget val="inner"/>
          <c:xMode val="edge"/>
          <c:yMode val="edge"/>
          <c:x val="0.1024217918706108"/>
          <c:y val="0.19093948190153823"/>
          <c:w val="0.87132803696414718"/>
          <c:h val="0.6881327606625266"/>
        </c:manualLayout>
      </c:layout>
      <c:barChart>
        <c:barDir val="col"/>
        <c:grouping val="clustered"/>
        <c:ser>
          <c:idx val="0"/>
          <c:order val="0"/>
          <c:tx>
            <c:strRef>
              <c:f>Sheet1!$B$1</c:f>
              <c:strCache>
                <c:ptCount val="1"/>
                <c:pt idx="0">
                  <c:v>Series 1</c:v>
                </c:pt>
              </c:strCache>
            </c:strRef>
          </c:tx>
          <c:cat>
            <c:strRef>
              <c:f>Sheet1!$A$2:$A$6</c:f>
              <c:strCache>
                <c:ptCount val="5"/>
                <c:pt idx="0">
                  <c:v>1h or less</c:v>
                </c:pt>
                <c:pt idx="1">
                  <c:v>1-10h</c:v>
                </c:pt>
                <c:pt idx="2">
                  <c:v>11-15h</c:v>
                </c:pt>
                <c:pt idx="3">
                  <c:v>16-20h</c:v>
                </c:pt>
                <c:pt idx="4">
                  <c:v>21h or more</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1h or less</c:v>
                </c:pt>
                <c:pt idx="1">
                  <c:v>1-10h</c:v>
                </c:pt>
                <c:pt idx="2">
                  <c:v>11-15h</c:v>
                </c:pt>
                <c:pt idx="3">
                  <c:v>16-20h</c:v>
                </c:pt>
                <c:pt idx="4">
                  <c:v>21h or more</c:v>
                </c:pt>
              </c:strCache>
            </c:strRef>
          </c:cat>
          <c:val>
            <c:numRef>
              <c:f>Sheet1!$C$2:$C$6</c:f>
              <c:numCache>
                <c:formatCode>General</c:formatCode>
                <c:ptCount val="5"/>
                <c:pt idx="0" formatCode="0%">
                  <c:v>30</c:v>
                </c:pt>
                <c:pt idx="1">
                  <c:v>45</c:v>
                </c:pt>
                <c:pt idx="2">
                  <c:v>20</c:v>
                </c:pt>
                <c:pt idx="3">
                  <c:v>5</c:v>
                </c:pt>
                <c:pt idx="4">
                  <c:v>0</c:v>
                </c:pt>
              </c:numCache>
            </c:numRef>
          </c:val>
        </c:ser>
        <c:ser>
          <c:idx val="2"/>
          <c:order val="2"/>
          <c:tx>
            <c:strRef>
              <c:f>Sheet1!$D$1</c:f>
              <c:strCache>
                <c:ptCount val="1"/>
                <c:pt idx="0">
                  <c:v>Series 3</c:v>
                </c:pt>
              </c:strCache>
            </c:strRef>
          </c:tx>
          <c:cat>
            <c:strRef>
              <c:f>Sheet1!$A$2:$A$6</c:f>
              <c:strCache>
                <c:ptCount val="5"/>
                <c:pt idx="0">
                  <c:v>1h or less</c:v>
                </c:pt>
                <c:pt idx="1">
                  <c:v>1-10h</c:v>
                </c:pt>
                <c:pt idx="2">
                  <c:v>11-15h</c:v>
                </c:pt>
                <c:pt idx="3">
                  <c:v>16-20h</c:v>
                </c:pt>
                <c:pt idx="4">
                  <c:v>21h or more</c:v>
                </c:pt>
              </c:strCache>
            </c:strRef>
          </c:cat>
          <c:val>
            <c:numRef>
              <c:f>Sheet1!$D$2:$D$6</c:f>
              <c:numCache>
                <c:formatCode>General</c:formatCode>
                <c:ptCount val="5"/>
              </c:numCache>
            </c:numRef>
          </c:val>
        </c:ser>
        <c:axId val="62818176"/>
        <c:axId val="63415424"/>
      </c:barChart>
      <c:catAx>
        <c:axId val="62818176"/>
        <c:scaling>
          <c:orientation val="minMax"/>
        </c:scaling>
        <c:axPos val="b"/>
        <c:title>
          <c:tx>
            <c:rich>
              <a:bodyPr/>
              <a:lstStyle/>
              <a:p>
                <a:pPr>
                  <a:defRPr/>
                </a:pPr>
                <a:r>
                  <a:rPr lang="en-US" dirty="0" smtClean="0"/>
                  <a:t>Time spent on</a:t>
                </a:r>
                <a:r>
                  <a:rPr lang="en-US" baseline="0" dirty="0" smtClean="0"/>
                  <a:t> Facebook games per week</a:t>
                </a:r>
                <a:r>
                  <a:rPr lang="en-US" dirty="0" smtClean="0"/>
                  <a:t> ( hours )</a:t>
                </a:r>
                <a:endParaRPr lang="en-US" dirty="0"/>
              </a:p>
            </c:rich>
          </c:tx>
          <c:layout/>
        </c:title>
        <c:tickLblPos val="nextTo"/>
        <c:crossAx val="63415424"/>
        <c:crosses val="autoZero"/>
        <c:auto val="1"/>
        <c:lblAlgn val="ctr"/>
        <c:lblOffset val="100"/>
      </c:catAx>
      <c:valAx>
        <c:axId val="63415424"/>
        <c:scaling>
          <c:orientation val="minMax"/>
          <c:max val="100"/>
        </c:scaling>
        <c:axPos val="l"/>
        <c:majorGridlines/>
        <c:title>
          <c:tx>
            <c:rich>
              <a:bodyPr rot="-5400000" vert="horz"/>
              <a:lstStyle/>
              <a:p>
                <a:pPr>
                  <a:defRPr/>
                </a:pPr>
                <a:r>
                  <a:rPr lang="en-US" dirty="0" smtClean="0"/>
                  <a:t>The percentage of</a:t>
                </a:r>
                <a:r>
                  <a:rPr lang="en-US" baseline="0" dirty="0" smtClean="0"/>
                  <a:t> students ( % )</a:t>
                </a:r>
                <a:endParaRPr lang="en-US" dirty="0"/>
              </a:p>
            </c:rich>
          </c:tx>
          <c:layout/>
        </c:title>
        <c:numFmt formatCode="General" sourceLinked="1"/>
        <c:tickLblPos val="nextTo"/>
        <c:crossAx val="62818176"/>
        <c:crosses val="autoZero"/>
        <c:crossBetween val="between"/>
      </c:valAx>
    </c:plotArea>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1493908-C4D2-421F-934C-9211E4039888}" type="datetimeFigureOut">
              <a:rPr lang="en-SG" smtClean="0"/>
              <a:pPr/>
              <a:t>28/3/2011</a:t>
            </a:fld>
            <a:endParaRPr lang="en-SG"/>
          </a:p>
        </p:txBody>
      </p:sp>
      <p:sp>
        <p:nvSpPr>
          <p:cNvPr id="19" name="Footer Placeholder 18"/>
          <p:cNvSpPr>
            <a:spLocks noGrp="1"/>
          </p:cNvSpPr>
          <p:nvPr>
            <p:ph type="ftr" sz="quarter" idx="11"/>
          </p:nvPr>
        </p:nvSpPr>
        <p:spPr/>
        <p:txBody>
          <a:bodyPr/>
          <a:lstStyle/>
          <a:p>
            <a:endParaRPr lang="en-SG"/>
          </a:p>
        </p:txBody>
      </p:sp>
      <p:sp>
        <p:nvSpPr>
          <p:cNvPr id="27" name="Slide Number Placeholder 26"/>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28/3/2011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28/3/2011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28/3/2011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493908-C4D2-421F-934C-9211E4039888}" type="datetimeFigureOut">
              <a:rPr lang="en-SG" smtClean="0"/>
              <a:pPr/>
              <a:t>28/3/2011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28/3/2011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493908-C4D2-421F-934C-9211E4039888}" type="datetimeFigureOut">
              <a:rPr lang="en-SG" smtClean="0"/>
              <a:pPr/>
              <a:t>28/3/2011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28/3/2011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28/3/2011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28/3/2011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28/3/2011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a:xfrm>
            <a:off x="8077200" y="6356350"/>
            <a:ext cx="609600" cy="365125"/>
          </a:xfrm>
        </p:spPr>
        <p:txBody>
          <a:bodyPr/>
          <a:lstStyle/>
          <a:p>
            <a:fld id="{C084E039-BD91-4562-8C79-D8D2FBBD45CB}" type="slidenum">
              <a:rPr lang="en-SG" smtClean="0"/>
              <a:pPr/>
              <a:t>‹#›</a:t>
            </a:fld>
            <a:endParaRPr lang="en-S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493908-C4D2-421F-934C-9211E4039888}" type="datetimeFigureOut">
              <a:rPr lang="en-SG" smtClean="0"/>
              <a:pPr/>
              <a:t>28/3/2011</a:t>
            </a:fld>
            <a:endParaRPr lang="en-S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S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84E039-BD91-4562-8C79-D8D2FBBD45CB}" type="slidenum">
              <a:rPr lang="en-SG" smtClean="0"/>
              <a:pPr/>
              <a:t>‹#›</a:t>
            </a:fld>
            <a:endParaRPr lang="en-S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268760"/>
            <a:ext cx="8568952" cy="864096"/>
          </a:xfrm>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scene3d>
              <a:camera prst="orthographicFront"/>
              <a:lightRig rig="freezing" dir="t">
                <a:rot lat="0" lon="0" rev="5640000"/>
              </a:lightRig>
            </a:scene3d>
            <a:sp3d prstMaterial="flat">
              <a:bevelT w="38100" h="38100"/>
              <a:contourClr>
                <a:schemeClr val="tx2"/>
              </a:contourClr>
            </a:sp3d>
          </a:bodyPr>
          <a:lstStyle/>
          <a:p>
            <a:pPr algn="ctr"/>
            <a:r>
              <a:rPr lang="en-US" sz="6000" dirty="0" smtClean="0">
                <a:solidFill>
                  <a:schemeClr val="accent3">
                    <a:lumMod val="75000"/>
                  </a:schemeClr>
                </a:solidFill>
              </a:rPr>
              <a:t>RE Project </a:t>
            </a:r>
            <a:br>
              <a:rPr lang="en-US" sz="6000" dirty="0" smtClean="0">
                <a:solidFill>
                  <a:schemeClr val="accent3">
                    <a:lumMod val="75000"/>
                  </a:schemeClr>
                </a:solidFill>
              </a:rPr>
            </a:br>
            <a:r>
              <a:rPr lang="en-US" sz="6000" dirty="0" smtClean="0">
                <a:solidFill>
                  <a:schemeClr val="accent3">
                    <a:lumMod val="75000"/>
                  </a:schemeClr>
                </a:solidFill>
              </a:rPr>
              <a:t>Oral Presentation</a:t>
            </a:r>
            <a:endParaRPr lang="en-SG" sz="6000" dirty="0">
              <a:solidFill>
                <a:schemeClr val="accent3">
                  <a:lumMod val="75000"/>
                </a:schemeClr>
              </a:solidFill>
            </a:endParaRPr>
          </a:p>
        </p:txBody>
      </p:sp>
      <p:sp>
        <p:nvSpPr>
          <p:cNvPr id="3" name="Subtitle 2"/>
          <p:cNvSpPr>
            <a:spLocks noGrp="1"/>
          </p:cNvSpPr>
          <p:nvPr>
            <p:ph type="subTitle" idx="1"/>
          </p:nvPr>
        </p:nvSpPr>
        <p:spPr>
          <a:xfrm>
            <a:off x="1259632" y="2060848"/>
            <a:ext cx="6400800" cy="864096"/>
          </a:xfrm>
          <a:effectLst>
            <a:reflection blurRad="6350" stA="50000" endA="300" endPos="90000" dir="5400000" sy="-100000" algn="bl" rotWithShape="0"/>
          </a:effectLst>
        </p:spPr>
        <p:txBody>
          <a:bodyPr>
            <a:noAutofit/>
          </a:bodyPr>
          <a:lstStyle/>
          <a:p>
            <a:pPr algn="ctr"/>
            <a:r>
              <a:rPr lang="en-US" sz="2800" dirty="0" smtClean="0">
                <a:solidFill>
                  <a:srgbClr val="7030A0"/>
                </a:solidFill>
              </a:rPr>
              <a:t>How Facebook Game Addiction Affect RI Year 2 Students’ Academic Performance</a:t>
            </a:r>
            <a:endParaRPr lang="en-SG" sz="2800" dirty="0">
              <a:solidFill>
                <a:srgbClr val="7030A0"/>
              </a:solidFill>
            </a:endParaRPr>
          </a:p>
        </p:txBody>
      </p:sp>
      <p:sp>
        <p:nvSpPr>
          <p:cNvPr id="4" name="TextBox 3"/>
          <p:cNvSpPr txBox="1"/>
          <p:nvPr/>
        </p:nvSpPr>
        <p:spPr>
          <a:xfrm>
            <a:off x="3203848" y="3861048"/>
            <a:ext cx="5688632" cy="1477328"/>
          </a:xfrm>
          <a:prstGeom prst="rect">
            <a:avLst/>
          </a:prstGeom>
          <a:noFill/>
          <a:scene3d>
            <a:camera prst="orthographicFront"/>
            <a:lightRig rig="threePt" dir="t"/>
          </a:scene3d>
          <a:sp3d>
            <a:bevelT prst="slope"/>
          </a:sp3d>
        </p:spPr>
        <p:txBody>
          <a:bodyPr wrap="square" rtlCol="0">
            <a:spAutoFit/>
          </a:bodyPr>
          <a:lstStyle/>
          <a:p>
            <a:r>
              <a:rPr lang="en-US" dirty="0" smtClean="0">
                <a:latin typeface="Arial" pitchFamily="34" charset="0"/>
                <a:cs typeface="Arial" pitchFamily="34" charset="0"/>
              </a:rPr>
              <a:t>By : Group Leader : Charles Teo</a:t>
            </a:r>
          </a:p>
          <a:p>
            <a:r>
              <a:rPr lang="en-US" dirty="0">
                <a:latin typeface="Arial" pitchFamily="34" charset="0"/>
                <a:cs typeface="Arial" pitchFamily="34" charset="0"/>
              </a:rPr>
              <a:t> </a:t>
            </a:r>
            <a:r>
              <a:rPr lang="en-US" dirty="0" smtClean="0">
                <a:latin typeface="Arial" pitchFamily="34" charset="0"/>
                <a:cs typeface="Arial" pitchFamily="34" charset="0"/>
              </a:rPr>
              <a:t>     Group Member: Terence Lee</a:t>
            </a:r>
          </a:p>
          <a:p>
            <a:r>
              <a:rPr lang="en-US" dirty="0">
                <a:latin typeface="Arial" pitchFamily="34" charset="0"/>
                <a:cs typeface="Arial" pitchFamily="34" charset="0"/>
              </a:rPr>
              <a:t>	</a:t>
            </a:r>
            <a:r>
              <a:rPr lang="en-US" dirty="0" smtClean="0">
                <a:latin typeface="Arial" pitchFamily="34" charset="0"/>
                <a:cs typeface="Arial" pitchFamily="34" charset="0"/>
              </a:rPr>
              <a:t>	    Yang QiaoHao</a:t>
            </a:r>
          </a:p>
          <a:p>
            <a:r>
              <a:rPr lang="en-US" dirty="0">
                <a:latin typeface="Arial" pitchFamily="34" charset="0"/>
                <a:cs typeface="Arial" pitchFamily="34" charset="0"/>
              </a:rPr>
              <a:t>	</a:t>
            </a:r>
            <a:r>
              <a:rPr lang="en-US" dirty="0" smtClean="0">
                <a:latin typeface="Arial" pitchFamily="34" charset="0"/>
                <a:cs typeface="Arial" pitchFamily="34" charset="0"/>
              </a:rPr>
              <a:t>	    Zhao Xing Yu</a:t>
            </a:r>
          </a:p>
          <a:p>
            <a:r>
              <a:rPr lang="en-US" dirty="0">
                <a:latin typeface="Arial" pitchFamily="34" charset="0"/>
                <a:cs typeface="Arial" pitchFamily="34" charset="0"/>
              </a:rPr>
              <a:t>	</a:t>
            </a:r>
            <a:r>
              <a:rPr lang="en-US" dirty="0" smtClean="0">
                <a:latin typeface="Arial" pitchFamily="34" charset="0"/>
                <a:cs typeface="Arial" pitchFamily="34" charset="0"/>
              </a:rPr>
              <a:t>	    Zhaung Xun Heng ( Simon )</a:t>
            </a:r>
            <a:endParaRPr lang="en-SG" dirty="0">
              <a:latin typeface="Arial" pitchFamily="34" charset="0"/>
              <a:cs typeface="Arial" pitchFamily="34" charset="0"/>
            </a:endParaRPr>
          </a:p>
        </p:txBody>
      </p:sp>
      <p:pic>
        <p:nvPicPr>
          <p:cNvPr id="5" name="Picture 4" descr="ban_facebook-297x300.jpg"/>
          <p:cNvPicPr>
            <a:picLocks noChangeAspect="1"/>
          </p:cNvPicPr>
          <p:nvPr/>
        </p:nvPicPr>
        <p:blipFill>
          <a:blip r:embed="rId2" cstate="print"/>
          <a:stretch>
            <a:fillRect/>
          </a:stretch>
        </p:blipFill>
        <p:spPr>
          <a:xfrm>
            <a:off x="323528" y="3789040"/>
            <a:ext cx="2828925" cy="2857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0"/>
                                        <p:tgtEl>
                                          <p:spTgt spid="3">
                                            <p:txEl>
                                              <p:pRg st="0" end="0"/>
                                            </p:txEl>
                                          </p:spTgt>
                                        </p:tgtEl>
                                      </p:cBhvr>
                                    </p:animEffect>
                                  </p:childTnLst>
                                </p:cTn>
                              </p:par>
                            </p:childTnLst>
                          </p:cTn>
                        </p:par>
                        <p:par>
                          <p:cTn id="12" fill="hold">
                            <p:stCondLst>
                              <p:cond delay="8000"/>
                            </p:stCondLst>
                            <p:childTnLst>
                              <p:par>
                                <p:cTn id="13" presetID="45"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ppt_w</p:attrName>
                                        </p:attrNameLst>
                                      </p:cBhvr>
                                      <p:tavLst>
                                        <p:tav tm="0" fmla="#ppt_w*sin(2.5*pi*$)">
                                          <p:val>
                                            <p:fltVal val="0"/>
                                          </p:val>
                                        </p:tav>
                                        <p:tav tm="100000">
                                          <p:val>
                                            <p:fltVal val="1"/>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childTnLst>
                                </p:cTn>
                              </p:par>
                            </p:childTnLst>
                          </p:cTn>
                        </p:par>
                        <p:par>
                          <p:cTn id="18" fill="hold">
                            <p:stCondLst>
                              <p:cond delay="17700"/>
                            </p:stCondLst>
                            <p:childTnLst>
                              <p:par>
                                <p:cTn id="19" presetID="15"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dvAuto="100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SG" sz="6000" dirty="0" smtClean="0"/>
              <a:t>Contents</a:t>
            </a:r>
            <a:endParaRPr lang="en-SG"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Introduction</a:t>
            </a:r>
          </a:p>
          <a:p>
            <a:pPr>
              <a:lnSpc>
                <a:spcPct val="200000"/>
              </a:lnSpc>
            </a:pPr>
            <a:r>
              <a:rPr lang="en-US" dirty="0" smtClean="0">
                <a:latin typeface="Arial" pitchFamily="34" charset="0"/>
                <a:cs typeface="Arial" pitchFamily="34" charset="0"/>
              </a:rPr>
              <a:t>Methodology</a:t>
            </a:r>
          </a:p>
          <a:p>
            <a:pPr>
              <a:lnSpc>
                <a:spcPct val="200000"/>
              </a:lnSpc>
            </a:pPr>
            <a:r>
              <a:rPr lang="en-US" dirty="0" smtClean="0">
                <a:latin typeface="Arial" pitchFamily="34" charset="0"/>
                <a:cs typeface="Arial" pitchFamily="34" charset="0"/>
              </a:rPr>
              <a:t>Results</a:t>
            </a:r>
          </a:p>
          <a:p>
            <a:pPr>
              <a:lnSpc>
                <a:spcPct val="200000"/>
              </a:lnSpc>
            </a:pPr>
            <a:r>
              <a:rPr lang="en-US" dirty="0" smtClean="0">
                <a:latin typeface="Arial" pitchFamily="34" charset="0"/>
                <a:cs typeface="Arial" pitchFamily="34" charset="0"/>
              </a:rPr>
              <a:t>Analysis of Results</a:t>
            </a:r>
          </a:p>
          <a:p>
            <a:pPr>
              <a:lnSpc>
                <a:spcPct val="200000"/>
              </a:lnSpc>
            </a:pPr>
            <a:r>
              <a:rPr lang="en-US" dirty="0" smtClean="0">
                <a:latin typeface="Arial" pitchFamily="34" charset="0"/>
                <a:cs typeface="Arial" pitchFamily="34" charset="0"/>
              </a:rPr>
              <a:t>Conclusion</a:t>
            </a:r>
            <a:endParaRPr lang="en-SG"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par>
                          <p:cTn id="10" fill="hold">
                            <p:stCondLst>
                              <p:cond delay="2000"/>
                            </p:stCondLst>
                            <p:childTnLst>
                              <p:par>
                                <p:cTn id="11" presetID="2" presetClass="entr" presetSubtype="4" fill="hold" nodeType="afterEffect">
                                  <p:stCondLst>
                                    <p:cond delay="0"/>
                                  </p:stCondLst>
                                  <p:iterate type="lt">
                                    <p:tmPct val="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4000"/>
                            </p:stCondLst>
                            <p:childTnLst>
                              <p:par>
                                <p:cTn id="16" presetID="2" presetClass="entr" presetSubtype="4"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6000"/>
                            </p:stCondLst>
                            <p:childTnLst>
                              <p:par>
                                <p:cTn id="21" presetID="2" presetClass="entr" presetSubtype="4"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8000"/>
                            </p:stCondLst>
                            <p:childTnLst>
                              <p:par>
                                <p:cTn id="26" presetID="2" presetClass="entr" presetSubtype="4" fill="hold"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10000"/>
                            </p:stCondLst>
                            <p:childTnLst>
                              <p:par>
                                <p:cTn id="31" presetID="2" presetClass="entr" presetSubtype="4" fill="hold"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92696"/>
            <a:ext cx="7344816" cy="623666"/>
          </a:xfrm>
        </p:spPr>
        <p:txBody>
          <a:bodyPr>
            <a:normAutofit fontScale="90000"/>
          </a:bodyPr>
          <a:lstStyle/>
          <a:p>
            <a:pPr algn="ctr"/>
            <a:r>
              <a:rPr lang="en-US" sz="4800" dirty="0" smtClean="0"/>
              <a:t>Introduction</a:t>
            </a:r>
            <a:endParaRPr lang="en-SG" sz="4000" dirty="0"/>
          </a:p>
        </p:txBody>
      </p:sp>
      <p:sp>
        <p:nvSpPr>
          <p:cNvPr id="3" name="Text Placeholder 2"/>
          <p:cNvSpPr>
            <a:spLocks noGrp="1"/>
          </p:cNvSpPr>
          <p:nvPr>
            <p:ph type="body" idx="2"/>
          </p:nvPr>
        </p:nvSpPr>
        <p:spPr>
          <a:xfrm>
            <a:off x="611560" y="1628800"/>
            <a:ext cx="3814192" cy="4619600"/>
          </a:xfrm>
        </p:spPr>
        <p:txBody>
          <a:bodyPr>
            <a:normAutofit/>
          </a:bodyPr>
          <a:lstStyle/>
          <a:p>
            <a:pPr>
              <a:lnSpc>
                <a:spcPct val="150000"/>
              </a:lnSpc>
              <a:buFont typeface="Arial" pitchFamily="34" charset="0"/>
              <a:buChar char="•"/>
            </a:pPr>
            <a:r>
              <a:rPr lang="en-US" sz="1800" dirty="0" smtClean="0">
                <a:latin typeface="Arial" pitchFamily="34" charset="0"/>
                <a:cs typeface="Arial" pitchFamily="34" charset="0"/>
              </a:rPr>
              <a:t>Our  </a:t>
            </a:r>
            <a:endParaRPr lang="en-SG" sz="1800" dirty="0">
              <a:latin typeface="Arial" pitchFamily="34" charset="0"/>
              <a:cs typeface="Arial" pitchFamily="34" charset="0"/>
            </a:endParaRPr>
          </a:p>
        </p:txBody>
      </p:sp>
      <p:pic>
        <p:nvPicPr>
          <p:cNvPr id="7" name="Content Placeholder 6" descr="facebook-ban.jpg"/>
          <p:cNvPicPr>
            <a:picLocks noGrp="1" noChangeAspect="1"/>
          </p:cNvPicPr>
          <p:nvPr>
            <p:ph sz="half" idx="1"/>
          </p:nvPr>
        </p:nvPicPr>
        <p:blipFill>
          <a:blip r:embed="rId2" cstate="print"/>
          <a:stretch>
            <a:fillRect/>
          </a:stretch>
        </p:blipFill>
        <p:spPr>
          <a:xfrm>
            <a:off x="3897312" y="2590800"/>
            <a:ext cx="4467225" cy="27432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iterate type="lt">
                                    <p:tmPct val="0"/>
                                  </p:iterate>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05800" cy="1143000"/>
          </a:xfrm>
        </p:spPr>
        <p:txBody>
          <a:bodyPr>
            <a:normAutofit/>
          </a:bodyPr>
          <a:lstStyle/>
          <a:p>
            <a:pPr algn="ctr"/>
            <a:r>
              <a:rPr lang="en-US" sz="4800" dirty="0" smtClean="0"/>
              <a:t>Methodology</a:t>
            </a:r>
            <a:endParaRPr lang="en-SG"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23528" y="842453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2123728" y="332656"/>
            <a:ext cx="4968552" cy="584775"/>
          </a:xfrm>
          <a:prstGeom prst="rect">
            <a:avLst/>
          </a:prstGeom>
          <a:noFill/>
        </p:spPr>
        <p:txBody>
          <a:bodyPr wrap="square" rtlCol="0">
            <a:spAutoFit/>
          </a:bodyPr>
          <a:lstStyle/>
          <a:p>
            <a:pPr algn="ctr"/>
            <a:r>
              <a:rPr lang="en-US" sz="3200" dirty="0" smtClean="0"/>
              <a:t>Results and Analysis</a:t>
            </a:r>
            <a:endParaRPr lang="en-US" dirty="0"/>
          </a:p>
        </p:txBody>
      </p:sp>
      <p:graphicFrame>
        <p:nvGraphicFramePr>
          <p:cNvPr id="12" name="Chart 11"/>
          <p:cNvGraphicFramePr/>
          <p:nvPr/>
        </p:nvGraphicFramePr>
        <p:xfrm>
          <a:off x="4283968" y="1412776"/>
          <a:ext cx="4644008"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179512" y="1412776"/>
            <a:ext cx="4032448" cy="4708981"/>
          </a:xfrm>
          <a:prstGeom prst="rect">
            <a:avLst/>
          </a:prstGeom>
          <a:noFill/>
        </p:spPr>
        <p:txBody>
          <a:bodyPr wrap="square" rtlCol="0">
            <a:spAutoFit/>
          </a:bodyPr>
          <a:lstStyle/>
          <a:p>
            <a:r>
              <a:rPr lang="en-US" sz="2000" dirty="0" smtClean="0"/>
              <a:t>M</a:t>
            </a:r>
            <a:r>
              <a:rPr lang="en-US" sz="2000" dirty="0" smtClean="0"/>
              <a:t>ajority of the RI Sec 2s love to play Mousehunt and Backyard Monsters. Mousehunt went as high as 60%, over more than half of the respondents. As Mousehunt and backyard Monsters include chatting and competing, RI Sec 2s get more pleasure by playing these games instead of games like pet society where there is no thrill and not much interaction with others. Therefore, we can conclude that RI Sec 2s play Facebook games that allow them to interact a lot with their friends.</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07504" y="1268760"/>
          <a:ext cx="4680520"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004048" y="1628800"/>
            <a:ext cx="3888432" cy="3693319"/>
          </a:xfrm>
          <a:prstGeom prst="rect">
            <a:avLst/>
          </a:prstGeom>
          <a:noFill/>
        </p:spPr>
        <p:txBody>
          <a:bodyPr wrap="square" rtlCol="0">
            <a:spAutoFit/>
          </a:bodyPr>
          <a:lstStyle/>
          <a:p>
            <a:r>
              <a:rPr lang="en-US" dirty="0" smtClean="0">
                <a:solidFill>
                  <a:schemeClr val="tx1">
                    <a:lumMod val="95000"/>
                    <a:lumOff val="5000"/>
                  </a:schemeClr>
                </a:solidFill>
              </a:rPr>
              <a:t>From the table to </a:t>
            </a:r>
            <a:r>
              <a:rPr lang="en-US" dirty="0" smtClean="0">
                <a:solidFill>
                  <a:schemeClr val="tx1">
                    <a:lumMod val="95000"/>
                    <a:lumOff val="5000"/>
                  </a:schemeClr>
                </a:solidFill>
              </a:rPr>
              <a:t>your left , Majority(45</a:t>
            </a:r>
            <a:r>
              <a:rPr lang="en-US" dirty="0" smtClean="0">
                <a:solidFill>
                  <a:schemeClr val="tx1">
                    <a:lumMod val="95000"/>
                    <a:lumOff val="5000"/>
                  </a:schemeClr>
                </a:solidFill>
              </a:rPr>
              <a:t>%) of the respondents play Facebook between 1 to 10 </a:t>
            </a:r>
            <a:r>
              <a:rPr lang="en-US" dirty="0" smtClean="0">
                <a:solidFill>
                  <a:schemeClr val="tx1">
                    <a:lumMod val="95000"/>
                    <a:lumOff val="5000"/>
                  </a:schemeClr>
                </a:solidFill>
              </a:rPr>
              <a:t>hours a week, which although does not seem to be a very long time, is indeed long enough for RI Sec 2s to get addicted to Facebook games. Fortunately, nobody played Facebook for more than 20 hours a week, or else that person would have had heavy addiction to Facebook games and it would be necessary to go for counselling by Mr Leo.</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305800" cy="1008112"/>
          </a:xfrm>
        </p:spPr>
        <p:txBody>
          <a:bodyPr>
            <a:normAutofit/>
          </a:bodyPr>
          <a:lstStyle/>
          <a:p>
            <a:pPr algn="ctr"/>
            <a:r>
              <a:rPr lang="en-US" sz="4800" dirty="0" smtClean="0"/>
              <a:t>Conclusion</a:t>
            </a:r>
            <a:endParaRPr lang="en-SG"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05800" cy="936104"/>
          </a:xfrm>
        </p:spPr>
        <p:txBody>
          <a:bodyPr/>
          <a:lstStyle/>
          <a:p>
            <a:pPr algn="ctr"/>
            <a:r>
              <a:rPr lang="en-US" dirty="0" smtClean="0"/>
              <a:t>Acknowledgements</a:t>
            </a:r>
            <a:endParaRPr lang="en-SG" dirty="0"/>
          </a:p>
        </p:txBody>
      </p:sp>
      <p:sp>
        <p:nvSpPr>
          <p:cNvPr id="3" name="TextBox 2"/>
          <p:cNvSpPr txBox="1"/>
          <p:nvPr/>
        </p:nvSpPr>
        <p:spPr>
          <a:xfrm>
            <a:off x="827584" y="1844824"/>
            <a:ext cx="7632848" cy="3416320"/>
          </a:xfrm>
          <a:prstGeom prst="rect">
            <a:avLst/>
          </a:prstGeom>
          <a:noFill/>
        </p:spPr>
        <p:txBody>
          <a:bodyPr wrap="square" rtlCol="0">
            <a:spAutoFit/>
          </a:bodyPr>
          <a:lstStyle/>
          <a:p>
            <a:pPr>
              <a:lnSpc>
                <a:spcPct val="150000"/>
              </a:lnSpc>
              <a:buFont typeface="Arial" pitchFamily="34" charset="0"/>
              <a:buChar char="•"/>
            </a:pPr>
            <a:r>
              <a:rPr lang="en-US" sz="2400" dirty="0" smtClean="0">
                <a:latin typeface="Arial" pitchFamily="34" charset="0"/>
                <a:cs typeface="Arial" pitchFamily="34" charset="0"/>
              </a:rPr>
              <a:t>Mrs Joycelene </a:t>
            </a:r>
            <a:r>
              <a:rPr lang="en-US" sz="2400" dirty="0" smtClean="0">
                <a:latin typeface="Arial" pitchFamily="34" charset="0"/>
                <a:cs typeface="Arial" pitchFamily="34" charset="0"/>
              </a:rPr>
              <a:t>Lim and </a:t>
            </a:r>
            <a:r>
              <a:rPr lang="en-US" sz="2400" dirty="0" smtClean="0">
                <a:latin typeface="Arial" pitchFamily="34" charset="0"/>
                <a:cs typeface="Arial" pitchFamily="34" charset="0"/>
              </a:rPr>
              <a:t>Mr Kelvin Yap, our teacher    mentors , for their     continuous and helpful guidance throughout the entire course of the project.</a:t>
            </a:r>
          </a:p>
          <a:p>
            <a:pPr>
              <a:lnSpc>
                <a:spcPct val="150000"/>
              </a:lnSpc>
            </a:pPr>
            <a:endParaRPr lang="en-US" sz="2400" dirty="0" smtClean="0">
              <a:latin typeface="Arial" pitchFamily="34" charset="0"/>
              <a:cs typeface="Arial" pitchFamily="34" charset="0"/>
            </a:endParaRPr>
          </a:p>
          <a:p>
            <a:pPr>
              <a:lnSpc>
                <a:spcPct val="150000"/>
              </a:lnSpc>
              <a:buFont typeface="Arial" pitchFamily="34" charset="0"/>
              <a:buChar char="•"/>
            </a:pPr>
            <a:r>
              <a:rPr lang="en-US" sz="2400" dirty="0" smtClean="0">
                <a:latin typeface="Arial" pitchFamily="34" charset="0"/>
                <a:cs typeface="Arial" pitchFamily="34" charset="0"/>
              </a:rPr>
              <a:t>Mr Leo , our interviewee, for his help in providing information and his opinions in our project interview.</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8" presetClass="entr" presetSubtype="0" accel="50000" fill="hold" nodeType="afterEffect">
                                  <p:stCondLst>
                                    <p:cond delay="0"/>
                                  </p:stCondLst>
                                  <p:iterate type="lt">
                                    <p:tmPct val="5000"/>
                                  </p:iterate>
                                  <p:childTnLst>
                                    <p:set>
                                      <p:cBhvr>
                                        <p:cTn id="13" dur="1" fill="hold">
                                          <p:stCondLst>
                                            <p:cond delay="0"/>
                                          </p:stCondLst>
                                        </p:cTn>
                                        <p:tgtEl>
                                          <p:spTgt spid="3">
                                            <p:txEl>
                                              <p:pRg st="0" end="0"/>
                                            </p:txEl>
                                          </p:spTgt>
                                        </p:tgtEl>
                                        <p:attrNameLst>
                                          <p:attrName>style.visibility</p:attrName>
                                        </p:attrNameLst>
                                      </p:cBhvr>
                                      <p:to>
                                        <p:strVal val="visible"/>
                                      </p:to>
                                    </p:set>
                                    <p:set>
                                      <p:cBhvr>
                                        <p:cTn id="14" dur="228" fill="hold">
                                          <p:stCondLst>
                                            <p:cond delay="0"/>
                                          </p:stCondLst>
                                        </p:cTn>
                                        <p:tgtEl>
                                          <p:spTgt spid="3">
                                            <p:txEl>
                                              <p:pRg st="0" end="0"/>
                                            </p:txEl>
                                          </p:spTgt>
                                        </p:tgtEl>
                                        <p:attrNameLst>
                                          <p:attrName>style.rotation</p:attrName>
                                        </p:attrNameLst>
                                      </p:cBhvr>
                                      <p:to>
                                        <p:strVal val="-45.0"/>
                                      </p:to>
                                    </p:set>
                                    <p:anim calcmode="lin" valueType="num">
                                      <p:cBhvr>
                                        <p:cTn id="15" dur="228" fill="hold">
                                          <p:stCondLst>
                                            <p:cond delay="228"/>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228"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7" dur="78" decel="50000" autoRev="1" fill="hold">
                                          <p:stCondLst>
                                            <p:cond delay="228"/>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68" fill="hold">
                                          <p:stCondLst>
                                            <p:cond delay="432"/>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9" fill="hold">
                            <p:stCondLst>
                              <p:cond delay="4025"/>
                            </p:stCondLst>
                            <p:childTnLst>
                              <p:par>
                                <p:cTn id="20" presetID="56" presetClass="entr" presetSubtype="0" fill="hold" nodeType="after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 by="(-#ppt_w*2)" calcmode="lin" valueType="num">
                                      <p:cBhvr rctx="PPT">
                                        <p:cTn id="22" dur="500" autoRev="1" fill="hold">
                                          <p:stCondLst>
                                            <p:cond delay="0"/>
                                          </p:stCondLst>
                                        </p:cTn>
                                        <p:tgtEl>
                                          <p:spTgt spid="3">
                                            <p:txEl>
                                              <p:pRg st="2" end="2"/>
                                            </p:txEl>
                                          </p:spTgt>
                                        </p:tgtEl>
                                        <p:attrNameLst>
                                          <p:attrName>ppt_w</p:attrName>
                                        </p:attrNameLst>
                                      </p:cBhvr>
                                    </p:anim>
                                    <p:anim by="(#ppt_w*0.50)" calcmode="lin" valueType="num">
                                      <p:cBhvr>
                                        <p:cTn id="23" dur="500" decel="50000" autoRev="1" fill="hold">
                                          <p:stCondLst>
                                            <p:cond delay="0"/>
                                          </p:stCondLst>
                                        </p:cTn>
                                        <p:tgtEl>
                                          <p:spTgt spid="3">
                                            <p:txEl>
                                              <p:pRg st="2" end="2"/>
                                            </p:txEl>
                                          </p:spTgt>
                                        </p:tgtEl>
                                        <p:attrNameLst>
                                          <p:attrName>ppt_x</p:attrName>
                                        </p:attrNameLst>
                                      </p:cBhvr>
                                    </p:anim>
                                    <p:anim from="(-#ppt_h/2)" to="(#ppt_y)" calcmode="lin" valueType="num">
                                      <p:cBhvr>
                                        <p:cTn id="24" dur="1000" fill="hold">
                                          <p:stCondLst>
                                            <p:cond delay="0"/>
                                          </p:stCondLst>
                                        </p:cTn>
                                        <p:tgtEl>
                                          <p:spTgt spid="3">
                                            <p:txEl>
                                              <p:pRg st="2" end="2"/>
                                            </p:txEl>
                                          </p:spTgt>
                                        </p:tgtEl>
                                        <p:attrNameLst>
                                          <p:attrName>ppt_y</p:attrName>
                                        </p:attrNameLst>
                                      </p:cBhvr>
                                    </p:anim>
                                    <p:animRot by="21600000">
                                      <p:cBhvr>
                                        <p:cTn id="25" dur="1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oollogo_com-15024797.png"/>
          <p:cNvPicPr>
            <a:picLocks noChangeAspect="1"/>
          </p:cNvPicPr>
          <p:nvPr/>
        </p:nvPicPr>
        <p:blipFill>
          <a:blip r:embed="rId2" cstate="print"/>
          <a:stretch>
            <a:fillRect/>
          </a:stretch>
        </p:blipFill>
        <p:spPr>
          <a:xfrm>
            <a:off x="323528" y="1988840"/>
            <a:ext cx="8460432" cy="28714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7224 -0.60834 L -0.7224 0.50069 " pathEditMode="relative" rAng="0" ptsTypes="AA">
                                      <p:cBhvr>
                                        <p:cTn id="6" dur="5000" fill="hold"/>
                                        <p:tgtEl>
                                          <p:spTgt spid="14"/>
                                        </p:tgtEl>
                                        <p:attrNameLst>
                                          <p:attrName>ppt_x</p:attrName>
                                          <p:attrName>ppt_y</p:attrName>
                                        </p:attrNameLst>
                                      </p:cBhvr>
                                      <p:rCtr x="0" y="554"/>
                                    </p:animMotion>
                                  </p:childTnLst>
                                </p:cTn>
                              </p:par>
                            </p:childTnLst>
                          </p:cTn>
                        </p:par>
                        <p:par>
                          <p:cTn id="7" fill="hold">
                            <p:stCondLst>
                              <p:cond delay="5000"/>
                            </p:stCondLst>
                            <p:childTnLst>
                              <p:par>
                                <p:cTn id="8" presetID="0" presetClass="path" presetSubtype="0" accel="50000" decel="50000" fill="hold" nodeType="afterEffect">
                                  <p:stCondLst>
                                    <p:cond delay="0"/>
                                  </p:stCondLst>
                                  <p:childTnLst>
                                    <p:animMotion origin="layout" path="M -0.7224 0.50069 L 0.72656 0.50069 " pathEditMode="relative" rAng="0" ptsTypes="AA">
                                      <p:cBhvr>
                                        <p:cTn id="9" dur="5000" fill="hold"/>
                                        <p:tgtEl>
                                          <p:spTgt spid="14"/>
                                        </p:tgtEl>
                                        <p:attrNameLst>
                                          <p:attrName>ppt_x</p:attrName>
                                          <p:attrName>ppt_y</p:attrName>
                                        </p:attrNameLst>
                                      </p:cBhvr>
                                      <p:rCtr x="724" y="0"/>
                                    </p:animMotion>
                                  </p:childTnLst>
                                </p:cTn>
                              </p:par>
                            </p:childTnLst>
                          </p:cTn>
                        </p:par>
                        <p:par>
                          <p:cTn id="10" fill="hold">
                            <p:stCondLst>
                              <p:cond delay="10000"/>
                            </p:stCondLst>
                            <p:childTnLst>
                              <p:par>
                                <p:cTn id="11" presetID="0" presetClass="path" presetSubtype="0" accel="50000" decel="50000" fill="hold" nodeType="afterEffect">
                                  <p:stCondLst>
                                    <p:cond delay="0"/>
                                  </p:stCondLst>
                                  <p:childTnLst>
                                    <p:animMotion origin="layout" path="M 0.72656 0.50069 L 0.72656 -0.99676 " pathEditMode="relative" rAng="0" ptsTypes="AA">
                                      <p:cBhvr>
                                        <p:cTn id="12" dur="5000" fill="hold"/>
                                        <p:tgtEl>
                                          <p:spTgt spid="14"/>
                                        </p:tgtEl>
                                        <p:attrNameLst>
                                          <p:attrName>ppt_x</p:attrName>
                                          <p:attrName>ppt_y</p:attrName>
                                        </p:attrNameLst>
                                      </p:cBhvr>
                                      <p:rCtr x="0" y="-749"/>
                                    </p:animMotion>
                                  </p:childTnLst>
                                </p:cTn>
                              </p:par>
                            </p:childTnLst>
                          </p:cTn>
                        </p:par>
                        <p:par>
                          <p:cTn id="13" fill="hold">
                            <p:stCondLst>
                              <p:cond delay="15000"/>
                            </p:stCondLst>
                            <p:childTnLst>
                              <p:par>
                                <p:cTn id="14" presetID="1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TotalTime>
  <Words>308</Words>
  <Application>Microsoft Office PowerPoint</Application>
  <PresentationFormat>On-screen Show (4:3)</PresentationFormat>
  <Paragraphs>30</Paragraphs>
  <Slides>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Flow</vt:lpstr>
      <vt:lpstr>Microsoft Office Excel Chart</vt:lpstr>
      <vt:lpstr>RE Project  Oral Presentation</vt:lpstr>
      <vt:lpstr> Contents</vt:lpstr>
      <vt:lpstr>Introduction</vt:lpstr>
      <vt:lpstr>Methodology</vt:lpstr>
      <vt:lpstr>Slide 5</vt:lpstr>
      <vt:lpstr>Slide 6</vt:lpstr>
      <vt:lpstr>Conclusion</vt:lpstr>
      <vt:lpstr>Acknowledgements</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 Project Oral Presentation</dc:title>
  <dc:creator>student</dc:creator>
  <cp:lastModifiedBy>S9813021G</cp:lastModifiedBy>
  <cp:revision>24</cp:revision>
  <dcterms:created xsi:type="dcterms:W3CDTF">2011-03-14T02:27:21Z</dcterms:created>
  <dcterms:modified xsi:type="dcterms:W3CDTF">2011-03-28T03:51:53Z</dcterms:modified>
</cp:coreProperties>
</file>