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840" r:id="rId2"/>
  </p:sldMasterIdLst>
  <p:notesMasterIdLst>
    <p:notesMasterId r:id="rId18"/>
  </p:notesMasterIdLst>
  <p:sldIdLst>
    <p:sldId id="256" r:id="rId3"/>
    <p:sldId id="257" r:id="rId4"/>
    <p:sldId id="275" r:id="rId5"/>
    <p:sldId id="276" r:id="rId6"/>
    <p:sldId id="277" r:id="rId7"/>
    <p:sldId id="278" r:id="rId8"/>
    <p:sldId id="279" r:id="rId9"/>
    <p:sldId id="272" r:id="rId10"/>
    <p:sldId id="273" r:id="rId11"/>
    <p:sldId id="274" r:id="rId12"/>
    <p:sldId id="262" r:id="rId13"/>
    <p:sldId id="263" r:id="rId14"/>
    <p:sldId id="264" r:id="rId15"/>
    <p:sldId id="265"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5" autoAdjust="0"/>
    <p:restoredTop sz="85627" autoAdjust="0"/>
  </p:normalViewPr>
  <p:slideViewPr>
    <p:cSldViewPr>
      <p:cViewPr>
        <p:scale>
          <a:sx n="70" d="100"/>
          <a:sy n="70" d="100"/>
        </p:scale>
        <p:origin x="-5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SG"/>
  <c:chart>
    <c:title>
      <c:tx>
        <c:rich>
          <a:bodyPr/>
          <a:lstStyle/>
          <a:p>
            <a:pPr>
              <a:defRPr/>
            </a:pPr>
            <a:r>
              <a:rPr lang="en-US" sz="1800" b="0" i="0" baseline="0" dirty="0" smtClean="0"/>
              <a:t>Graph 1- The types of games that RI Year 2’s students like to play</a:t>
            </a:r>
          </a:p>
          <a:p>
            <a:pPr>
              <a:defRPr/>
            </a:pPr>
            <a:endParaRPr lang="en-US" sz="1800" b="0" i="0" baseline="0" dirty="0"/>
          </a:p>
        </c:rich>
      </c:tx>
      <c:layout>
        <c:manualLayout>
          <c:xMode val="edge"/>
          <c:yMode val="edge"/>
          <c:x val="0.12279340757009924"/>
          <c:y val="0"/>
        </c:manualLayout>
      </c:layout>
    </c:title>
    <c:plotArea>
      <c:layout>
        <c:manualLayout>
          <c:layoutTarget val="inner"/>
          <c:xMode val="edge"/>
          <c:yMode val="edge"/>
          <c:x val="0.10966690841187199"/>
          <c:y val="0.21514532573303821"/>
          <c:w val="0.89033309158812879"/>
          <c:h val="0.65931326779293919"/>
        </c:manualLayout>
      </c:layout>
      <c:barChart>
        <c:barDir val="col"/>
        <c:grouping val="clustered"/>
        <c:ser>
          <c:idx val="0"/>
          <c:order val="0"/>
          <c:tx>
            <c:strRef>
              <c:f>Sheet1!$B$1</c:f>
              <c:strCache>
                <c:ptCount val="1"/>
                <c:pt idx="0">
                  <c:v>Series 1</c:v>
                </c:pt>
              </c:strCache>
            </c:strRef>
          </c:tx>
          <c:cat>
            <c:strRef>
              <c:f>Sheet1!$A$2:$A$6</c:f>
              <c:strCache>
                <c:ptCount val="5"/>
                <c:pt idx="0">
                  <c:v>Mousehunt</c:v>
                </c:pt>
                <c:pt idx="1">
                  <c:v>Backyard monsters</c:v>
                </c:pt>
                <c:pt idx="2">
                  <c:v>Pet society</c:v>
                </c:pt>
                <c:pt idx="3">
                  <c:v>Restaurant City</c:v>
                </c:pt>
                <c:pt idx="4">
                  <c:v>others</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Mousehunt</c:v>
                </c:pt>
                <c:pt idx="1">
                  <c:v>Backyard monsters</c:v>
                </c:pt>
                <c:pt idx="2">
                  <c:v>Pet society</c:v>
                </c:pt>
                <c:pt idx="3">
                  <c:v>Restaurant City</c:v>
                </c:pt>
                <c:pt idx="4">
                  <c:v>others</c:v>
                </c:pt>
              </c:strCache>
            </c:strRef>
          </c:cat>
          <c:val>
            <c:numRef>
              <c:f>Sheet1!$C$2:$C$6</c:f>
              <c:numCache>
                <c:formatCode>0%</c:formatCode>
                <c:ptCount val="5"/>
                <c:pt idx="0">
                  <c:v>60</c:v>
                </c:pt>
                <c:pt idx="1">
                  <c:v>25</c:v>
                </c:pt>
                <c:pt idx="2">
                  <c:v>0</c:v>
                </c:pt>
                <c:pt idx="3">
                  <c:v>10</c:v>
                </c:pt>
                <c:pt idx="4">
                  <c:v>25</c:v>
                </c:pt>
              </c:numCache>
            </c:numRef>
          </c:val>
        </c:ser>
        <c:ser>
          <c:idx val="2"/>
          <c:order val="2"/>
          <c:tx>
            <c:strRef>
              <c:f>Sheet1!$D$1</c:f>
              <c:strCache>
                <c:ptCount val="1"/>
                <c:pt idx="0">
                  <c:v>Series 3</c:v>
                </c:pt>
              </c:strCache>
            </c:strRef>
          </c:tx>
          <c:cat>
            <c:strRef>
              <c:f>Sheet1!$A$2:$A$6</c:f>
              <c:strCache>
                <c:ptCount val="5"/>
                <c:pt idx="0">
                  <c:v>Mousehunt</c:v>
                </c:pt>
                <c:pt idx="1">
                  <c:v>Backyard monsters</c:v>
                </c:pt>
                <c:pt idx="2">
                  <c:v>Pet society</c:v>
                </c:pt>
                <c:pt idx="3">
                  <c:v>Restaurant City</c:v>
                </c:pt>
                <c:pt idx="4">
                  <c:v>others</c:v>
                </c:pt>
              </c:strCache>
            </c:strRef>
          </c:cat>
          <c:val>
            <c:numRef>
              <c:f>Sheet1!$D$2:$D$6</c:f>
              <c:numCache>
                <c:formatCode>General</c:formatCode>
                <c:ptCount val="5"/>
              </c:numCache>
            </c:numRef>
          </c:val>
        </c:ser>
        <c:axId val="89346048"/>
        <c:axId val="89347968"/>
      </c:barChart>
      <c:catAx>
        <c:axId val="89346048"/>
        <c:scaling>
          <c:orientation val="minMax"/>
        </c:scaling>
        <c:axPos val="b"/>
        <c:title>
          <c:tx>
            <c:rich>
              <a:bodyPr/>
              <a:lstStyle/>
              <a:p>
                <a:pPr>
                  <a:defRPr/>
                </a:pPr>
                <a:r>
                  <a:rPr lang="en-US" dirty="0" smtClean="0"/>
                  <a:t>Facebook Games</a:t>
                </a:r>
                <a:endParaRPr lang="en-US" dirty="0"/>
              </a:p>
            </c:rich>
          </c:tx>
          <c:layout/>
        </c:title>
        <c:tickLblPos val="nextTo"/>
        <c:crossAx val="89347968"/>
        <c:crosses val="autoZero"/>
        <c:auto val="1"/>
        <c:lblAlgn val="ctr"/>
        <c:lblOffset val="100"/>
      </c:catAx>
      <c:valAx>
        <c:axId val="89347968"/>
        <c:scaling>
          <c:orientation val="minMax"/>
          <c:max val="100"/>
        </c:scaling>
        <c:axPos val="l"/>
        <c:majorGridlines/>
        <c:title>
          <c:tx>
            <c:rich>
              <a:bodyPr rot="-5400000" vert="horz"/>
              <a:lstStyle/>
              <a:p>
                <a:pPr>
                  <a:defRPr/>
                </a:pPr>
                <a:r>
                  <a:rPr lang="en-US" dirty="0" smtClean="0"/>
                  <a:t>Percentage ( % )</a:t>
                </a:r>
                <a:endParaRPr lang="en-US" dirty="0"/>
              </a:p>
            </c:rich>
          </c:tx>
          <c:layout/>
        </c:title>
        <c:numFmt formatCode="General" sourceLinked="1"/>
        <c:tickLblPos val="nextTo"/>
        <c:crossAx val="8934604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SG"/>
  <c:chart>
    <c:title>
      <c:tx>
        <c:rich>
          <a:bodyPr/>
          <a:lstStyle/>
          <a:p>
            <a:pPr>
              <a:defRPr/>
            </a:pPr>
            <a:r>
              <a:rPr lang="en-US" sz="1800" b="0" i="0" baseline="0" dirty="0" smtClean="0"/>
              <a:t>Graph 2—Time spent on Facebook Games</a:t>
            </a:r>
            <a:endParaRPr lang="en-US" sz="1800" b="0" i="0" baseline="0" dirty="0"/>
          </a:p>
        </c:rich>
      </c:tx>
      <c:layout>
        <c:manualLayout>
          <c:xMode val="edge"/>
          <c:yMode val="edge"/>
          <c:x val="0.19622745290205851"/>
          <c:y val="0"/>
        </c:manualLayout>
      </c:layout>
    </c:title>
    <c:plotArea>
      <c:layout>
        <c:manualLayout>
          <c:layoutTarget val="inner"/>
          <c:xMode val="edge"/>
          <c:yMode val="edge"/>
          <c:x val="0.10242179187061094"/>
          <c:y val="0.19093948190153837"/>
          <c:w val="0.87132803696414796"/>
          <c:h val="0.68813276066252649"/>
        </c:manualLayout>
      </c:layout>
      <c:barChart>
        <c:barDir val="col"/>
        <c:grouping val="clustered"/>
        <c:ser>
          <c:idx val="0"/>
          <c:order val="0"/>
          <c:tx>
            <c:strRef>
              <c:f>Sheet1!$B$1</c:f>
              <c:strCache>
                <c:ptCount val="1"/>
                <c:pt idx="0">
                  <c:v>Series 1</c:v>
                </c:pt>
              </c:strCache>
            </c:strRef>
          </c:tx>
          <c:cat>
            <c:strRef>
              <c:f>Sheet1!$A$2:$A$6</c:f>
              <c:strCache>
                <c:ptCount val="5"/>
                <c:pt idx="0">
                  <c:v>1h or less</c:v>
                </c:pt>
                <c:pt idx="1">
                  <c:v>1-10h</c:v>
                </c:pt>
                <c:pt idx="2">
                  <c:v>11-15h</c:v>
                </c:pt>
                <c:pt idx="3">
                  <c:v>16-20h</c:v>
                </c:pt>
                <c:pt idx="4">
                  <c:v>21h or more</c:v>
                </c:pt>
              </c:strCache>
            </c:strRef>
          </c:cat>
          <c:val>
            <c:numRef>
              <c:f>Sheet1!$B$2:$B$6</c:f>
              <c:numCache>
                <c:formatCode>General</c:formatCode>
                <c:ptCount val="5"/>
              </c:numCache>
            </c:numRef>
          </c:val>
        </c:ser>
        <c:ser>
          <c:idx val="1"/>
          <c:order val="1"/>
          <c:tx>
            <c:strRef>
              <c:f>Sheet1!$C$1</c:f>
              <c:strCache>
                <c:ptCount val="1"/>
                <c:pt idx="0">
                  <c:v>Series 2</c:v>
                </c:pt>
              </c:strCache>
            </c:strRef>
          </c:tx>
          <c:cat>
            <c:strRef>
              <c:f>Sheet1!$A$2:$A$6</c:f>
              <c:strCache>
                <c:ptCount val="5"/>
                <c:pt idx="0">
                  <c:v>1h or less</c:v>
                </c:pt>
                <c:pt idx="1">
                  <c:v>1-10h</c:v>
                </c:pt>
                <c:pt idx="2">
                  <c:v>11-15h</c:v>
                </c:pt>
                <c:pt idx="3">
                  <c:v>16-20h</c:v>
                </c:pt>
                <c:pt idx="4">
                  <c:v>21h or more</c:v>
                </c:pt>
              </c:strCache>
            </c:strRef>
          </c:cat>
          <c:val>
            <c:numRef>
              <c:f>Sheet1!$C$2:$C$6</c:f>
              <c:numCache>
                <c:formatCode>General</c:formatCode>
                <c:ptCount val="5"/>
                <c:pt idx="0" formatCode="0%">
                  <c:v>30</c:v>
                </c:pt>
                <c:pt idx="1">
                  <c:v>45</c:v>
                </c:pt>
                <c:pt idx="2">
                  <c:v>20</c:v>
                </c:pt>
                <c:pt idx="3">
                  <c:v>5</c:v>
                </c:pt>
                <c:pt idx="4">
                  <c:v>0</c:v>
                </c:pt>
              </c:numCache>
            </c:numRef>
          </c:val>
        </c:ser>
        <c:ser>
          <c:idx val="2"/>
          <c:order val="2"/>
          <c:tx>
            <c:strRef>
              <c:f>Sheet1!$D$1</c:f>
              <c:strCache>
                <c:ptCount val="1"/>
                <c:pt idx="0">
                  <c:v>Series 3</c:v>
                </c:pt>
              </c:strCache>
            </c:strRef>
          </c:tx>
          <c:cat>
            <c:strRef>
              <c:f>Sheet1!$A$2:$A$6</c:f>
              <c:strCache>
                <c:ptCount val="5"/>
                <c:pt idx="0">
                  <c:v>1h or less</c:v>
                </c:pt>
                <c:pt idx="1">
                  <c:v>1-10h</c:v>
                </c:pt>
                <c:pt idx="2">
                  <c:v>11-15h</c:v>
                </c:pt>
                <c:pt idx="3">
                  <c:v>16-20h</c:v>
                </c:pt>
                <c:pt idx="4">
                  <c:v>21h or more</c:v>
                </c:pt>
              </c:strCache>
            </c:strRef>
          </c:cat>
          <c:val>
            <c:numRef>
              <c:f>Sheet1!$D$2:$D$6</c:f>
              <c:numCache>
                <c:formatCode>General</c:formatCode>
                <c:ptCount val="5"/>
              </c:numCache>
            </c:numRef>
          </c:val>
        </c:ser>
        <c:axId val="89787776"/>
        <c:axId val="89761280"/>
      </c:barChart>
      <c:catAx>
        <c:axId val="89787776"/>
        <c:scaling>
          <c:orientation val="minMax"/>
        </c:scaling>
        <c:axPos val="b"/>
        <c:title>
          <c:tx>
            <c:rich>
              <a:bodyPr/>
              <a:lstStyle/>
              <a:p>
                <a:pPr>
                  <a:defRPr/>
                </a:pPr>
                <a:r>
                  <a:rPr lang="en-US" dirty="0" smtClean="0"/>
                  <a:t>Time spent on</a:t>
                </a:r>
                <a:r>
                  <a:rPr lang="en-US" baseline="0" dirty="0" smtClean="0"/>
                  <a:t> Facebook games per week</a:t>
                </a:r>
                <a:r>
                  <a:rPr lang="en-US" dirty="0" smtClean="0"/>
                  <a:t> ( hours )</a:t>
                </a:r>
                <a:endParaRPr lang="en-US" dirty="0"/>
              </a:p>
            </c:rich>
          </c:tx>
          <c:layout/>
        </c:title>
        <c:tickLblPos val="nextTo"/>
        <c:crossAx val="89761280"/>
        <c:crosses val="autoZero"/>
        <c:auto val="1"/>
        <c:lblAlgn val="ctr"/>
        <c:lblOffset val="100"/>
      </c:catAx>
      <c:valAx>
        <c:axId val="89761280"/>
        <c:scaling>
          <c:orientation val="minMax"/>
          <c:max val="100"/>
        </c:scaling>
        <c:axPos val="l"/>
        <c:majorGridlines/>
        <c:title>
          <c:tx>
            <c:rich>
              <a:bodyPr rot="-5400000" vert="horz"/>
              <a:lstStyle/>
              <a:p>
                <a:pPr>
                  <a:defRPr/>
                </a:pPr>
                <a:r>
                  <a:rPr lang="en-US" dirty="0" smtClean="0"/>
                  <a:t>The percentage of</a:t>
                </a:r>
                <a:r>
                  <a:rPr lang="en-US" baseline="0" dirty="0" smtClean="0"/>
                  <a:t> students ( % )</a:t>
                </a:r>
                <a:endParaRPr lang="en-US" dirty="0"/>
              </a:p>
            </c:rich>
          </c:tx>
          <c:layout/>
        </c:title>
        <c:numFmt formatCode="General" sourceLinked="1"/>
        <c:tickLblPos val="nextTo"/>
        <c:crossAx val="89787776"/>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AD6B49-402A-4134-A947-89EE8C6AB31A}" type="datetimeFigureOut">
              <a:rPr lang="en-SG" smtClean="0"/>
              <a:pPr/>
              <a:t>7/4/2011</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C85CE3-0B4F-417C-92A8-30F96682FE5C}" type="slidenum">
              <a:rPr lang="en-SG" smtClean="0"/>
              <a:pPr/>
              <a:t>‹#›</a:t>
            </a:fld>
            <a:endParaRPr lang="en-SG"/>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a:t>
            </a:fld>
            <a:endParaRPr lang="en-S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5/12</a:t>
            </a:r>
            <a:endParaRPr lang="en-SG"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13</a:t>
            </a:fld>
            <a:endParaRPr lang="en-SG"/>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
        <p:nvSpPr>
          <p:cNvPr id="4" name="Slide Number Placeholder 3"/>
          <p:cNvSpPr>
            <a:spLocks noGrp="1"/>
          </p:cNvSpPr>
          <p:nvPr>
            <p:ph type="sldNum" sz="quarter" idx="10"/>
          </p:nvPr>
        </p:nvSpPr>
        <p:spPr/>
        <p:txBody>
          <a:bodyPr/>
          <a:lstStyle/>
          <a:p>
            <a:fld id="{A7C85CE3-0B4F-417C-92A8-30F96682FE5C}" type="slidenum">
              <a:rPr lang="en-SG" smtClean="0"/>
              <a:pPr/>
              <a:t>14</a:t>
            </a:fld>
            <a:endParaRPr lang="en-S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493908-C4D2-421F-934C-9211E4039888}" type="datetimeFigureOut">
              <a:rPr lang="en-SG" smtClean="0"/>
              <a:pPr/>
              <a:t>7/4/2011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1493908-C4D2-421F-934C-9211E4039888}" type="datetimeFigureOut">
              <a:rPr lang="en-SG" smtClean="0"/>
              <a:pPr/>
              <a:t>7/4/2011</a:t>
            </a:fld>
            <a:endParaRPr lang="en-SG"/>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SG"/>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1493908-C4D2-421F-934C-9211E4039888}" type="datetimeFigureOut">
              <a:rPr lang="en-SG" smtClean="0"/>
              <a:pPr/>
              <a:t>7/4/2011</a:t>
            </a:fld>
            <a:endParaRPr lang="en-SG"/>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p:txBody>
          <a:bodyPr/>
          <a:lstStyle/>
          <a:p>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1493908-C4D2-421F-934C-9211E4039888}" type="datetimeFigureOut">
              <a:rPr lang="en-SG" smtClean="0"/>
              <a:pPr/>
              <a:t>7/4/2011</a:t>
            </a:fld>
            <a:endParaRPr lang="en-SG"/>
          </a:p>
        </p:txBody>
      </p:sp>
      <p:sp>
        <p:nvSpPr>
          <p:cNvPr id="10" name="Slide Number Placeholder 9"/>
          <p:cNvSpPr>
            <a:spLocks noGrp="1"/>
          </p:cNvSpPr>
          <p:nvPr>
            <p:ph type="sldNum" sz="quarter" idx="16"/>
          </p:nvPr>
        </p:nvSpPr>
        <p:spPr/>
        <p:txBody>
          <a:bodyPr rtlCol="0"/>
          <a:lstStyle/>
          <a:p>
            <a:fld id="{C084E039-BD91-4562-8C79-D8D2FBBD45CB}" type="slidenum">
              <a:rPr lang="en-SG" smtClean="0"/>
              <a:pPr/>
              <a:t>‹#›</a:t>
            </a:fld>
            <a:endParaRPr lang="en-SG"/>
          </a:p>
        </p:txBody>
      </p:sp>
      <p:sp>
        <p:nvSpPr>
          <p:cNvPr id="12" name="Footer Placeholder 11"/>
          <p:cNvSpPr>
            <a:spLocks noGrp="1"/>
          </p:cNvSpPr>
          <p:nvPr>
            <p:ph type="ftr" sz="quarter" idx="17"/>
          </p:nvPr>
        </p:nvSpPr>
        <p:spPr/>
        <p:txBody>
          <a:bodyPr rtlCol="0"/>
          <a:lstStyle/>
          <a:p>
            <a:endParaRPr lang="en-SG"/>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1493908-C4D2-421F-934C-9211E4039888}" type="datetimeFigureOut">
              <a:rPr lang="en-SG" smtClean="0"/>
              <a:pPr/>
              <a:t>7/4/2011</a:t>
            </a:fld>
            <a:endParaRPr lang="en-SG"/>
          </a:p>
        </p:txBody>
      </p:sp>
      <p:sp>
        <p:nvSpPr>
          <p:cNvPr id="12" name="Slide Number Placeholder 11"/>
          <p:cNvSpPr>
            <a:spLocks noGrp="1"/>
          </p:cNvSpPr>
          <p:nvPr>
            <p:ph type="sldNum" sz="quarter" idx="16"/>
          </p:nvPr>
        </p:nvSpPr>
        <p:spPr/>
        <p:txBody>
          <a:bodyPr rtlCol="0"/>
          <a:lstStyle/>
          <a:p>
            <a:fld id="{C084E039-BD91-4562-8C79-D8D2FBBD45CB}" type="slidenum">
              <a:rPr lang="en-SG" smtClean="0"/>
              <a:pPr/>
              <a:t>‹#›</a:t>
            </a:fld>
            <a:endParaRPr lang="en-SG"/>
          </a:p>
        </p:txBody>
      </p:sp>
      <p:sp>
        <p:nvSpPr>
          <p:cNvPr id="14" name="Footer Placeholder 13"/>
          <p:cNvSpPr>
            <a:spLocks noGrp="1"/>
          </p:cNvSpPr>
          <p:nvPr>
            <p:ph type="ftr" sz="quarter" idx="17"/>
          </p:nvPr>
        </p:nvSpPr>
        <p:spPr/>
        <p:txBody>
          <a:bodyPr rtlCol="0"/>
          <a:lstStyle/>
          <a:p>
            <a:endParaRPr lang="en-SG"/>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7/4/2011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7/4/2011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084E039-BD91-4562-8C79-D8D2FBBD45CB}" type="slidenum">
              <a:rPr lang="en-SG" smtClean="0"/>
              <a:pPr/>
              <a:t>‹#›</a:t>
            </a:fld>
            <a:endParaRPr lang="en-SG"/>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7/4/2011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084E039-BD91-4562-8C79-D8D2FBBD45CB}" type="slidenum">
              <a:rPr lang="en-SG" smtClean="0"/>
              <a:pPr/>
              <a:t>‹#›</a:t>
            </a:fld>
            <a:endParaRPr lang="en-SG"/>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1493908-C4D2-421F-934C-9211E4039888}" type="datetimeFigureOut">
              <a:rPr lang="en-SG" smtClean="0"/>
              <a:pPr/>
              <a:t>7/4/2011</a:t>
            </a:fld>
            <a:endParaRPr lang="en-SG"/>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084E039-BD91-4562-8C79-D8D2FBBD45CB}" type="slidenum">
              <a:rPr lang="en-SG" smtClean="0"/>
              <a:pPr/>
              <a:t>‹#›</a:t>
            </a:fld>
            <a:endParaRPr lang="en-SG"/>
          </a:p>
        </p:txBody>
      </p:sp>
      <p:sp>
        <p:nvSpPr>
          <p:cNvPr id="14" name="Footer Placeholder 13"/>
          <p:cNvSpPr>
            <a:spLocks noGrp="1"/>
          </p:cNvSpPr>
          <p:nvPr>
            <p:ph type="ftr" sz="quarter" idx="12"/>
          </p:nvPr>
        </p:nvSpPr>
        <p:spPr>
          <a:xfrm>
            <a:off x="1600200" y="6248206"/>
            <a:ext cx="4572000" cy="365125"/>
          </a:xfrm>
        </p:spPr>
        <p:txBody>
          <a:bodyPr rtlCol="0"/>
          <a:lstStyle/>
          <a:p>
            <a:endParaRPr lang="en-SG"/>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a:xfrm>
            <a:off x="457201" y="6248207"/>
            <a:ext cx="5573483" cy="365125"/>
          </a:xfrm>
        </p:spPr>
        <p:txBody>
          <a:bodyPr/>
          <a:lstStyle/>
          <a:p>
            <a:endParaRPr lang="en-SG"/>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084E039-BD91-4562-8C79-D8D2FBBD45CB}" type="slidenum">
              <a:rPr lang="en-SG" smtClean="0"/>
              <a:pPr/>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493908-C4D2-421F-934C-9211E4039888}" type="datetimeFigureOut">
              <a:rPr lang="en-SG" smtClean="0"/>
              <a:pPr/>
              <a:t>7/4/2011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84E039-BD91-4562-8C79-D8D2FBBD45CB}"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7/4/2011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493908-C4D2-421F-934C-9211E4039888}" type="datetimeFigureOut">
              <a:rPr lang="en-SG" smtClean="0"/>
              <a:pPr/>
              <a:t>7/4/2011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93908-C4D2-421F-934C-9211E4039888}" type="datetimeFigureOut">
              <a:rPr lang="en-SG" smtClean="0"/>
              <a:pPr/>
              <a:t>7/4/2011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93908-C4D2-421F-934C-9211E4039888}" type="datetimeFigureOut">
              <a:rPr lang="en-SG" smtClean="0"/>
              <a:pPr/>
              <a:t>7/4/2011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493908-C4D2-421F-934C-9211E4039888}" type="datetimeFigureOut">
              <a:rPr lang="en-SG" smtClean="0"/>
              <a:pPr/>
              <a:t>7/4/2011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84E039-BD91-4562-8C79-D8D2FBBD45CB}"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493908-C4D2-421F-934C-9211E4039888}" type="datetimeFigureOut">
              <a:rPr lang="en-SG" smtClean="0"/>
              <a:pPr/>
              <a:t>7/4/2011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C084E039-BD91-4562-8C79-D8D2FBBD45CB}" type="slidenum">
              <a:rPr lang="en-SG" smtClean="0"/>
              <a:pPr/>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493908-C4D2-421F-934C-9211E4039888}" type="datetimeFigureOut">
              <a:rPr lang="en-SG" smtClean="0"/>
              <a:pPr/>
              <a:t>7/4/2011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84E039-BD91-4562-8C79-D8D2FBBD45CB}" type="slidenum">
              <a:rPr lang="en-SG" smtClean="0"/>
              <a:pPr/>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1493908-C4D2-421F-934C-9211E4039888}" type="datetimeFigureOut">
              <a:rPr lang="en-SG" smtClean="0"/>
              <a:pPr/>
              <a:t>7/4/2011</a:t>
            </a:fld>
            <a:endParaRPr lang="en-SG"/>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SG"/>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084E039-BD91-4562-8C79-D8D2FBBD45CB}"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15.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sg/imgres?imgurl=http://bulletin.counties.org/docs/files/Image/report.jpg&amp;imgrefurl=http://bulletin.counties.org/index.aspx?i=17EC4BFB30974E96B64BD5861665B432&amp;usg=__UrYCJIVAdmcwXENoseePfZhIGpc=&amp;h=1035&amp;w=1287&amp;sz=104&amp;hl=en&amp;start=2&amp;zoom=1&amp;um=1&amp;itbs=1&amp;tbnid=-nmAkkC68t3JjM:&amp;tbnh=121&amp;tbnw=150&amp;prev=/images?q=report&amp;um=1&amp;hl=en&amp;rlz=1W1GGLL_en&amp;tbs=isch:1&amp;ei=qxuVTbbLKYeougOL1OnvCw" TargetMode="Externa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hyperlink" Target="http://www.google.com.sg/imgres?imgurl=http://www.ultimus.com/Portals/54405/images/report.jpg&amp;imgrefurl=http://www.ultimus.com/Downloads/&amp;usg=__RM3YfJonM9F6xqiEtXMZJnMwxog=&amp;h=300&amp;w=400&amp;sz=22&amp;hl=en&amp;start=3&amp;zoom=1&amp;um=1&amp;itbs=1&amp;tbnid=RIOuURHuvdpH5M:&amp;tbnh=93&amp;tbnw=124&amp;prev=/images?q=report&amp;um=1&amp;hl=en&amp;rlz=1W1GGLL_en&amp;tbs=isch:1&amp;ei=qxuVTbbLKYeougOL1OnvCw"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sg/imgres?imgurl=http://www.revenue.state.ak.us/treasury/policies/BS00979_.gif&amp;imgrefurl=http://www.revenue.state.ak.us/treasury/policies/manual.htm&amp;usg=__vsvvfgc1_Eg-hn3iD5modJJ89Fg=&amp;h=364&amp;w=341&amp;sz=9&amp;hl=en&amp;start=7&amp;zoom=1&amp;um=1&amp;itbs=1&amp;tbnid=9VV3efwC18io5M:&amp;tbnh=121&amp;tbnw=113&amp;prev=/images?q=procedures&amp;um=1&amp;hl=en&amp;sa=X&amp;rlz=1W1GGLL_en&amp;tbs=isch:1,itp:clipart" TargetMode="External"/><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hyperlink" Target="http://www.google.com.sg/imgres?imgurl=http://www.2ndbeaverbank.ca/images/book_clipart_2.gif&amp;imgrefurl=http://www.2ndbeaverbank.ca/links.php&amp;usg=__y37ib8p57bDNJtOAdu36BsVkp1I=&amp;h=300&amp;w=300&amp;sz=19&amp;hl=en&amp;start=11&amp;zoom=1&amp;um=1&amp;itbs=1&amp;tbnid=U4ap3fRZ91n4WM:&amp;tbnh=116&amp;tbnw=116&amp;prev=/images?q=procedures&amp;um=1&amp;hl=en&amp;sa=X&amp;rlz=1W1GGLL_en&amp;tbs=isch:1,itp:clipar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sg/imgres?imgurl=http://bridgewaygym.files.wordpress.com/2011/01/survey_dude.jpg&amp;imgrefurl=http://bridgewaygym.wordpress.com/2011/01/14/new-link-to-an-old-survey/&amp;usg=__tp6HzVZDxqZngb3Sv-PY3INvn3E=&amp;h=370&amp;w=300&amp;sz=20&amp;hl=en&amp;start=12&amp;zoom=1&amp;um=1&amp;itbs=1&amp;tbnid=wZLV1rRGGde41M:&amp;tbnh=122&amp;tbnw=99&amp;prev=/images?q=survey&amp;um=1&amp;hl=en&amp;rlz=1W1GGLL_en&amp;tbs=isch:1,itp:clipart&amp;ei=fRyVTdD_DYuWvAPa8dntCw" TargetMode="External"/><Relationship Id="rId1" Type="http://schemas.openxmlformats.org/officeDocument/2006/relationships/slideLayout" Target="../slideLayouts/slideLayout13.xml"/><Relationship Id="rId5" Type="http://schemas.openxmlformats.org/officeDocument/2006/relationships/image" Target="../media/image13.jpeg"/><Relationship Id="rId4" Type="http://schemas.openxmlformats.org/officeDocument/2006/relationships/hyperlink" Target="http://www.google.com.sg/imgres?imgurl=http://albanylawtech.files.wordpress.com/2010/09/survey.gif&amp;imgrefurl=https://albanylawtech.wordpress.com/category/legal-education/engagement/&amp;usg=__sGfTE2i4YdZlwBasE9ZmVIwLzOU=&amp;h=637&amp;w=640&amp;sz=47&amp;hl=en&amp;start=5&amp;zoom=1&amp;um=1&amp;itbs=1&amp;tbnid=cX4Icq2RrW148M:&amp;tbnh=136&amp;tbnw=137&amp;prev=/images?q=survey&amp;um=1&amp;hl=en&amp;rlz=1W1GGLL_en&amp;tbs=isch:1,itp:clipart&amp;ei=fRyVTdD_DYuWvAPa8dntCw"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sg/imgres?imgurl=http://4.bp.blogspot.com/_Pk7oDBSoHvI/TRaOdTnV_XI/AAAAAAAAAJA/1vBSIFwr3is/s1600/teamwork.jpg&amp;imgrefurl=http://shadesofsinatra.com/real-teamwork-lesson-plan/&amp;usg=__skSi5zeANi3gFD_X4eib_IRPq80=&amp;h=338&amp;w=450&amp;sz=135&amp;hl=en&amp;start=4&amp;zoom=1&amp;um=1&amp;itbs=1&amp;tbnid=DY6yPYyLrM6e9M:&amp;tbnh=95&amp;tbnw=127&amp;prev=/images?q=teamwork+motivational+poster&amp;um=1&amp;hl=en&amp;rlz=1W1GGLL_en&amp;tbs=isch:1,itp:clipart&amp;ei=7xyVTdHDIIHovQPrr4yBDA"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chart" Target="../charts/chart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268760"/>
            <a:ext cx="8568952" cy="864096"/>
          </a:xfrm>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scene3d>
              <a:camera prst="orthographicFront"/>
              <a:lightRig rig="freezing" dir="t">
                <a:rot lat="0" lon="0" rev="5640000"/>
              </a:lightRig>
            </a:scene3d>
            <a:sp3d prstMaterial="flat">
              <a:bevelT w="38100" h="38100"/>
              <a:contourClr>
                <a:schemeClr val="tx2"/>
              </a:contourClr>
            </a:sp3d>
          </a:bodyPr>
          <a:lstStyle/>
          <a:p>
            <a:pPr algn="ctr"/>
            <a:r>
              <a:rPr lang="en-US" sz="6000" dirty="0" smtClean="0">
                <a:solidFill>
                  <a:schemeClr val="accent3">
                    <a:lumMod val="75000"/>
                  </a:schemeClr>
                </a:solidFill>
              </a:rPr>
              <a:t>RE Project </a:t>
            </a:r>
            <a:br>
              <a:rPr lang="en-US" sz="6000" dirty="0" smtClean="0">
                <a:solidFill>
                  <a:schemeClr val="accent3">
                    <a:lumMod val="75000"/>
                  </a:schemeClr>
                </a:solidFill>
              </a:rPr>
            </a:br>
            <a:r>
              <a:rPr lang="en-US" sz="6000" dirty="0" smtClean="0">
                <a:solidFill>
                  <a:schemeClr val="accent3">
                    <a:lumMod val="75000"/>
                  </a:schemeClr>
                </a:solidFill>
              </a:rPr>
              <a:t>Oral Presentation</a:t>
            </a:r>
            <a:endParaRPr lang="en-SG" sz="6000" dirty="0">
              <a:solidFill>
                <a:schemeClr val="accent3">
                  <a:lumMod val="75000"/>
                </a:schemeClr>
              </a:solidFill>
            </a:endParaRPr>
          </a:p>
        </p:txBody>
      </p:sp>
      <p:sp>
        <p:nvSpPr>
          <p:cNvPr id="3" name="Subtitle 2"/>
          <p:cNvSpPr>
            <a:spLocks noGrp="1"/>
          </p:cNvSpPr>
          <p:nvPr>
            <p:ph type="subTitle" idx="1"/>
          </p:nvPr>
        </p:nvSpPr>
        <p:spPr>
          <a:xfrm>
            <a:off x="1259632" y="2060848"/>
            <a:ext cx="6400800" cy="864096"/>
          </a:xfrm>
          <a:effectLst>
            <a:reflection blurRad="6350" stA="50000" endA="300" endPos="90000" dir="5400000" sy="-100000" algn="bl" rotWithShape="0"/>
          </a:effectLst>
        </p:spPr>
        <p:txBody>
          <a:bodyPr>
            <a:noAutofit/>
          </a:bodyPr>
          <a:lstStyle/>
          <a:p>
            <a:pPr algn="ctr"/>
            <a:r>
              <a:rPr lang="en-US" sz="2800" dirty="0" smtClean="0">
                <a:solidFill>
                  <a:srgbClr val="7030A0"/>
                </a:solidFill>
              </a:rPr>
              <a:t>How Addiction to Facebook Games Affect RI Year 2 Students’ Academic Performance</a:t>
            </a:r>
            <a:endParaRPr lang="en-SG" sz="2800" dirty="0">
              <a:solidFill>
                <a:srgbClr val="7030A0"/>
              </a:solidFill>
            </a:endParaRPr>
          </a:p>
        </p:txBody>
      </p:sp>
      <p:sp>
        <p:nvSpPr>
          <p:cNvPr id="4" name="TextBox 3"/>
          <p:cNvSpPr txBox="1"/>
          <p:nvPr/>
        </p:nvSpPr>
        <p:spPr>
          <a:xfrm>
            <a:off x="3203848" y="3861048"/>
            <a:ext cx="5688632" cy="1477328"/>
          </a:xfrm>
          <a:prstGeom prst="rect">
            <a:avLst/>
          </a:prstGeom>
          <a:noFill/>
          <a:scene3d>
            <a:camera prst="orthographicFront"/>
            <a:lightRig rig="threePt" dir="t"/>
          </a:scene3d>
          <a:sp3d>
            <a:bevelT prst="slope"/>
          </a:sp3d>
        </p:spPr>
        <p:txBody>
          <a:bodyPr wrap="square" rtlCol="0">
            <a:spAutoFit/>
          </a:bodyPr>
          <a:lstStyle/>
          <a:p>
            <a:r>
              <a:rPr lang="en-US" dirty="0" smtClean="0">
                <a:latin typeface="Arial" pitchFamily="34" charset="0"/>
                <a:cs typeface="Arial" pitchFamily="34" charset="0"/>
              </a:rPr>
              <a:t>By : Group Leader : Charles Teo</a:t>
            </a:r>
          </a:p>
          <a:p>
            <a:r>
              <a:rPr lang="en-US" dirty="0">
                <a:latin typeface="Arial" pitchFamily="34" charset="0"/>
                <a:cs typeface="Arial" pitchFamily="34" charset="0"/>
              </a:rPr>
              <a:t> </a:t>
            </a:r>
            <a:r>
              <a:rPr lang="en-US" dirty="0" smtClean="0">
                <a:latin typeface="Arial" pitchFamily="34" charset="0"/>
                <a:cs typeface="Arial" pitchFamily="34" charset="0"/>
              </a:rPr>
              <a:t>     Group Member: Terence Lee</a:t>
            </a:r>
          </a:p>
          <a:p>
            <a:r>
              <a:rPr lang="en-US" dirty="0">
                <a:latin typeface="Arial" pitchFamily="34" charset="0"/>
                <a:cs typeface="Arial" pitchFamily="34" charset="0"/>
              </a:rPr>
              <a:t>	</a:t>
            </a:r>
            <a:r>
              <a:rPr lang="en-US" dirty="0" smtClean="0">
                <a:latin typeface="Arial" pitchFamily="34" charset="0"/>
                <a:cs typeface="Arial" pitchFamily="34" charset="0"/>
              </a:rPr>
              <a:t>	    Yang QiaoHao</a:t>
            </a:r>
          </a:p>
          <a:p>
            <a:r>
              <a:rPr lang="en-US" dirty="0">
                <a:latin typeface="Arial" pitchFamily="34" charset="0"/>
                <a:cs typeface="Arial" pitchFamily="34" charset="0"/>
              </a:rPr>
              <a:t>	</a:t>
            </a:r>
            <a:r>
              <a:rPr lang="en-US" dirty="0" smtClean="0">
                <a:latin typeface="Arial" pitchFamily="34" charset="0"/>
                <a:cs typeface="Arial" pitchFamily="34" charset="0"/>
              </a:rPr>
              <a:t>	    Zhao XingYu</a:t>
            </a:r>
          </a:p>
          <a:p>
            <a:r>
              <a:rPr lang="en-US" dirty="0">
                <a:latin typeface="Arial" pitchFamily="34" charset="0"/>
                <a:cs typeface="Arial" pitchFamily="34" charset="0"/>
              </a:rPr>
              <a:t>	</a:t>
            </a:r>
            <a:r>
              <a:rPr lang="en-US" dirty="0" smtClean="0">
                <a:latin typeface="Arial" pitchFamily="34" charset="0"/>
                <a:cs typeface="Arial" pitchFamily="34" charset="0"/>
              </a:rPr>
              <a:t>	    Zhuang Xun Heng ( Simon )</a:t>
            </a:r>
            <a:endParaRPr lang="en-SG" dirty="0">
              <a:latin typeface="Arial" pitchFamily="34" charset="0"/>
              <a:cs typeface="Arial" pitchFamily="34" charset="0"/>
            </a:endParaRPr>
          </a:p>
        </p:txBody>
      </p:sp>
      <p:pic>
        <p:nvPicPr>
          <p:cNvPr id="5" name="Picture 4" descr="ban_facebook-297x300.jpg"/>
          <p:cNvPicPr>
            <a:picLocks noChangeAspect="1"/>
          </p:cNvPicPr>
          <p:nvPr/>
        </p:nvPicPr>
        <p:blipFill>
          <a:blip r:embed="rId3" cstate="print"/>
          <a:stretch>
            <a:fillRect/>
          </a:stretch>
        </p:blipFill>
        <p:spPr>
          <a:xfrm>
            <a:off x="323528" y="3789040"/>
            <a:ext cx="2828925" cy="2857500"/>
          </a:xfrm>
          <a:prstGeom prst="rect">
            <a:avLst/>
          </a:prstGeom>
        </p:spPr>
      </p:pic>
    </p:spTree>
  </p:cSld>
  <p:clrMapOvr>
    <a:masterClrMapping/>
  </p:clrMapOvr>
  <p:transition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0"/>
                                        <p:tgtEl>
                                          <p:spTgt spid="3">
                                            <p:txEl>
                                              <p:pRg st="0" end="0"/>
                                            </p:txEl>
                                          </p:spTgt>
                                        </p:tgtEl>
                                      </p:cBhvr>
                                    </p:animEffect>
                                  </p:childTnLst>
                                </p:cTn>
                              </p:par>
                            </p:childTnLst>
                          </p:cTn>
                        </p:par>
                        <p:par>
                          <p:cTn id="12" fill="hold">
                            <p:stCondLst>
                              <p:cond delay="8000"/>
                            </p:stCondLst>
                            <p:childTnLst>
                              <p:par>
                                <p:cTn id="13" presetID="45"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ppt_w</p:attrName>
                                        </p:attrNameLst>
                                      </p:cBhvr>
                                      <p:tavLst>
                                        <p:tav tm="0" fmla="#ppt_w*sin(2.5*pi*$)">
                                          <p:val>
                                            <p:fltVal val="0"/>
                                          </p:val>
                                        </p:tav>
                                        <p:tav tm="100000">
                                          <p:val>
                                            <p:fltVal val="1"/>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childTnLst>
                                </p:cTn>
                              </p:par>
                            </p:childTnLst>
                          </p:cTn>
                        </p:par>
                        <p:par>
                          <p:cTn id="18" fill="hold">
                            <p:stCondLst>
                              <p:cond delay="17700"/>
                            </p:stCondLst>
                            <p:childTnLst>
                              <p:par>
                                <p:cTn id="19" presetID="15"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dvAuto="100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000" dirty="0" smtClean="0">
                <a:solidFill>
                  <a:schemeClr val="accent1">
                    <a:lumMod val="50000"/>
                  </a:schemeClr>
                </a:solidFill>
              </a:rPr>
              <a:t>Further research</a:t>
            </a:r>
            <a:endParaRPr lang="en-SG" sz="8000" dirty="0">
              <a:solidFill>
                <a:schemeClr val="accent1">
                  <a:lumMod val="50000"/>
                </a:schemeClr>
              </a:solidFill>
            </a:endParaRPr>
          </a:p>
        </p:txBody>
      </p:sp>
      <p:sp>
        <p:nvSpPr>
          <p:cNvPr id="4" name="TextBox 3"/>
          <p:cNvSpPr txBox="1"/>
          <p:nvPr/>
        </p:nvSpPr>
        <p:spPr>
          <a:xfrm>
            <a:off x="467544" y="1844824"/>
            <a:ext cx="8280920" cy="3970318"/>
          </a:xfrm>
          <a:prstGeom prst="rect">
            <a:avLst/>
          </a:prstGeom>
          <a:noFill/>
        </p:spPr>
        <p:txBody>
          <a:bodyPr wrap="square" rtlCol="0">
            <a:spAutoFit/>
          </a:bodyPr>
          <a:lstStyle/>
          <a:p>
            <a:pPr>
              <a:buFont typeface="Wingdings" pitchFamily="2" charset="2"/>
              <a:buChar char="§"/>
            </a:pPr>
            <a:r>
              <a:rPr lang="en-US" sz="3600" dirty="0" smtClean="0"/>
              <a:t>Aim on another social networking website.</a:t>
            </a:r>
          </a:p>
          <a:p>
            <a:pPr>
              <a:buFont typeface="Wingdings" pitchFamily="2" charset="2"/>
              <a:buChar char="§"/>
            </a:pPr>
            <a:r>
              <a:rPr lang="en-US" sz="3600" dirty="0" smtClean="0"/>
              <a:t>Government’s effort to help curb addiction.</a:t>
            </a:r>
          </a:p>
          <a:p>
            <a:pPr>
              <a:buFont typeface="Wingdings" pitchFamily="2" charset="2"/>
              <a:buChar char="§"/>
            </a:pPr>
            <a:r>
              <a:rPr lang="en-US" sz="3600" dirty="0" smtClean="0"/>
              <a:t>Why pupils do not consult the counselors even when they know that they are addicted to computer games.</a:t>
            </a:r>
            <a:endParaRPr lang="en-SG" sz="3600" dirty="0"/>
          </a:p>
        </p:txBody>
      </p:sp>
      <p:pic>
        <p:nvPicPr>
          <p:cNvPr id="5" name="Picture 8" descr="E:\images\fb6.jpg"/>
          <p:cNvPicPr>
            <a:picLocks noChangeAspect="1" noChangeArrowheads="1"/>
          </p:cNvPicPr>
          <p:nvPr/>
        </p:nvPicPr>
        <p:blipFill>
          <a:blip r:embed="rId2" cstate="print"/>
          <a:srcRect/>
          <a:stretch>
            <a:fillRect/>
          </a:stretch>
        </p:blipFill>
        <p:spPr bwMode="auto">
          <a:xfrm>
            <a:off x="5771337" y="5661248"/>
            <a:ext cx="3372663" cy="11967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from="(-#ppt_w/2)" to="(#ppt_x)" calcmode="lin" valueType="num">
                                      <p:cBhvr>
                                        <p:cTn id="18" dur="1200" fill="hold">
                                          <p:stCondLst>
                                            <p:cond delay="0"/>
                                          </p:stCondLst>
                                        </p:cTn>
                                        <p:tgtEl>
                                          <p:spTgt spid="4"/>
                                        </p:tgtEl>
                                        <p:attrNameLst>
                                          <p:attrName>ppt_x</p:attrName>
                                        </p:attrNameLst>
                                      </p:cBhvr>
                                    </p:anim>
                                    <p:anim from="0" to="-1.0" calcmode="lin" valueType="num">
                                      <p:cBhvr>
                                        <p:cTn id="19" dur="400" decel="50000" autoRev="1" fill="hold">
                                          <p:stCondLst>
                                            <p:cond delay="1200"/>
                                          </p:stCondLst>
                                        </p:cTn>
                                        <p:tgtEl>
                                          <p:spTgt spid="4"/>
                                        </p:tgtEl>
                                        <p:attrNameLst>
                                          <p:attrName>xshear</p:attrName>
                                        </p:attrNameLst>
                                      </p:cBhvr>
                                    </p:anim>
                                    <p:animScale>
                                      <p:cBhvr>
                                        <p:cTn id="20" dur="400" decel="100000" autoRev="1" fill="hold">
                                          <p:stCondLst>
                                            <p:cond delay="1200"/>
                                          </p:stCondLst>
                                        </p:cTn>
                                        <p:tgtEl>
                                          <p:spTgt spid="4"/>
                                        </p:tgtEl>
                                      </p:cBhvr>
                                      <p:from x="100000" y="100000"/>
                                      <p:to x="80000" y="100000"/>
                                    </p:animScale>
                                    <p:anim by="(#ppt_h/3+#ppt_w*0.1)" calcmode="lin" valueType="num">
                                      <p:cBhvr additive="sum">
                                        <p:cTn id="21" dur="400" decel="100000" autoRev="1" fill="hold">
                                          <p:stCondLst>
                                            <p:cond delay="1200"/>
                                          </p:stCondLst>
                                        </p:cTn>
                                        <p:tgtEl>
                                          <p:spTgt spid="4"/>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22222E-6 1.09158E-6 C 0.00296 -0.02429 0.01875 -0.02567 0.02969 -0.04371 C 0.04011 -0.06106 0.04879 -0.0791 0.05816 -0.09737 C 0.06893 -0.11841 0.08264 -0.13715 0.09254 -0.15888 C 0.10105 -0.17762 0.10677 -0.20051 0.11337 -0.22063 C 0.11806 -0.23497 0.12674 -0.26434 0.12674 -0.26434 C 0.12969 -0.28654 0.13421 -0.30782 0.13716 -0.33002 C 0.14063 -0.38321 0.14566 -0.44034 0.13125 -0.49098 C 0.12223 -0.52244 0.1099 -0.55181 0.09254 -0.57655 C 0.08941 -0.58095 0.08507 -0.58395 0.08195 -0.58835 C 0.0691 -0.60662 0.05712 -0.62697 0.04028 -0.64015 C 0.01129 -0.66282 -0.02656 -0.67646 -0.05972 -0.68178 C -0.09062 -0.68109 -0.12152 -0.68224 -0.15225 -0.67993 C -0.16284 -0.67924 -0.17309 -0.67322 -0.18368 -0.67184 C -0.21753 -0.66073 -0.25243 -0.65195 -0.28507 -0.63622 C -0.33993 -0.60962 -0.40104 -0.54926 -0.43889 -0.49098 C -0.4434 -0.47086 -0.44809 -0.45213 -0.45086 -0.43132 C -0.44948 -0.39015 -0.45312 -0.35962 -0.4434 -0.32401 C -0.43385 -0.28955 -0.41684 -0.26319 -0.4 -0.23451 C -0.38819 -0.21416 -0.37899 -0.19057 -0.36284 -0.17484 C -0.29357 -0.10708 -0.21163 -0.08002 -0.12691 -0.07748 C -0.04531 -0.07493 0.11789 -0.07147 0.11789 -0.07147 C 0.11841 -0.06291 0.11927 -0.05412 0.11927 -0.04556 C 0.11927 -0.03099 0.11632 -0.02244 0.11632 -0.00995 " pathEditMode="relative" ptsTypes="fffffffffffffffffffffffA">
                                      <p:cBhvr>
                                        <p:cTn id="25"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305800" cy="1008112"/>
          </a:xfrm>
        </p:spPr>
        <p:txBody>
          <a:bodyPr>
            <a:normAutofit/>
          </a:bodyPr>
          <a:lstStyle/>
          <a:p>
            <a:pPr algn="ctr"/>
            <a:r>
              <a:rPr lang="en-SG"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Conclusion</a:t>
            </a:r>
            <a:endParaRPr lang="en-SG" sz="5400" dirty="0"/>
          </a:p>
        </p:txBody>
      </p:sp>
      <p:sp>
        <p:nvSpPr>
          <p:cNvPr id="4" name="TextBox 3"/>
          <p:cNvSpPr txBox="1"/>
          <p:nvPr/>
        </p:nvSpPr>
        <p:spPr>
          <a:xfrm>
            <a:off x="755576" y="1844824"/>
            <a:ext cx="7416824" cy="4647426"/>
          </a:xfrm>
          <a:prstGeom prst="rect">
            <a:avLst/>
          </a:prstGeom>
          <a:noFill/>
        </p:spPr>
        <p:txBody>
          <a:bodyPr wrap="square" rtlCol="0">
            <a:spAutoFit/>
          </a:bodyPr>
          <a:lstStyle/>
          <a:p>
            <a:r>
              <a:rPr lang="en-US" sz="3200" b="1" dirty="0" smtClean="0"/>
              <a:t>In a nutshell:</a:t>
            </a:r>
          </a:p>
          <a:p>
            <a:endParaRPr lang="en-US" sz="2400" dirty="0" smtClean="0"/>
          </a:p>
          <a:p>
            <a:r>
              <a:rPr lang="en-US" sz="2400" dirty="0" smtClean="0"/>
              <a:t>1. Facebook games do affect RI Year 2 students academic performance.</a:t>
            </a:r>
          </a:p>
          <a:p>
            <a:endParaRPr lang="en-US" sz="2400" dirty="0" smtClean="0"/>
          </a:p>
          <a:p>
            <a:r>
              <a:rPr lang="en-US" sz="2400" dirty="0" smtClean="0">
                <a:solidFill>
                  <a:schemeClr val="accent1">
                    <a:lumMod val="75000"/>
                  </a:schemeClr>
                </a:solidFill>
              </a:rPr>
              <a:t>2. By having a good relationship with one family and friends. One will not be  addicted to any form of addiction, including Facebook Games addiction.</a:t>
            </a:r>
          </a:p>
          <a:p>
            <a:endParaRPr lang="en-US" sz="2400" dirty="0" smtClean="0"/>
          </a:p>
          <a:p>
            <a:r>
              <a:rPr lang="en-US" sz="2400" dirty="0" smtClean="0">
                <a:solidFill>
                  <a:srgbClr val="FF0000"/>
                </a:solidFill>
              </a:rPr>
              <a:t>3. Lastly,we hope that from this research, people will realize the effects of social networking sites and its games.</a:t>
            </a:r>
            <a:endParaRPr lang="en-US" sz="2400" dirty="0">
              <a:solidFill>
                <a:srgbClr val="FF0000"/>
              </a:solidFill>
            </a:endParaRPr>
          </a:p>
        </p:txBody>
      </p:sp>
      <p:sp>
        <p:nvSpPr>
          <p:cNvPr id="5" name="Rectangle 4"/>
          <p:cNvSpPr/>
          <p:nvPr/>
        </p:nvSpPr>
        <p:spPr>
          <a:xfrm>
            <a:off x="4479634" y="2967335"/>
            <a:ext cx="18473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Picture 7" descr="E:\images\fb5.jpg"/>
          <p:cNvPicPr>
            <a:picLocks noChangeAspect="1" noChangeArrowheads="1"/>
          </p:cNvPicPr>
          <p:nvPr/>
        </p:nvPicPr>
        <p:blipFill>
          <a:blip r:embed="rId2" cstate="print"/>
          <a:srcRect/>
          <a:stretch>
            <a:fillRect/>
          </a:stretch>
        </p:blipFill>
        <p:spPr bwMode="auto">
          <a:xfrm>
            <a:off x="6012160" y="1340768"/>
            <a:ext cx="2848669" cy="1296144"/>
          </a:xfrm>
          <a:prstGeom prst="rect">
            <a:avLst/>
          </a:prstGeom>
          <a:noFill/>
        </p:spPr>
      </p:pic>
    </p:spTree>
  </p:cSld>
  <p:clrMapOvr>
    <a:masterClrMapping/>
  </p:clrMapOvr>
  <p:transition advTm="3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000" fill="hold"/>
                                        <p:tgtEl>
                                          <p:spTgt spid="6"/>
                                        </p:tgtEl>
                                        <p:attrNameLst>
                                          <p:attrName>ppt_w</p:attrName>
                                        </p:attrNameLst>
                                      </p:cBhvr>
                                      <p:tavLst>
                                        <p:tav tm="0">
                                          <p:val>
                                            <p:strVal val="#ppt_w*0.05"/>
                                          </p:val>
                                        </p:tav>
                                        <p:tav tm="100000">
                                          <p:val>
                                            <p:strVal val="#ppt_w"/>
                                          </p:val>
                                        </p:tav>
                                      </p:tavLst>
                                    </p:anim>
                                    <p:anim calcmode="lin" valueType="num">
                                      <p:cBhvr>
                                        <p:cTn id="15" dur="2000" fill="hold"/>
                                        <p:tgtEl>
                                          <p:spTgt spid="6"/>
                                        </p:tgtEl>
                                        <p:attrNameLst>
                                          <p:attrName>ppt_h</p:attrName>
                                        </p:attrNameLst>
                                      </p:cBhvr>
                                      <p:tavLst>
                                        <p:tav tm="0">
                                          <p:val>
                                            <p:strVal val="#ppt_h"/>
                                          </p:val>
                                        </p:tav>
                                        <p:tav tm="100000">
                                          <p:val>
                                            <p:strVal val="#ppt_h"/>
                                          </p:val>
                                        </p:tav>
                                      </p:tavLst>
                                    </p:anim>
                                    <p:anim calcmode="lin" valueType="num">
                                      <p:cBhvr>
                                        <p:cTn id="16" dur="2000" fill="hold"/>
                                        <p:tgtEl>
                                          <p:spTgt spid="6"/>
                                        </p:tgtEl>
                                        <p:attrNameLst>
                                          <p:attrName>ppt_x</p:attrName>
                                        </p:attrNameLst>
                                      </p:cBhvr>
                                      <p:tavLst>
                                        <p:tav tm="0">
                                          <p:val>
                                            <p:strVal val="#ppt_x-.2"/>
                                          </p:val>
                                        </p:tav>
                                        <p:tav tm="100000">
                                          <p:val>
                                            <p:strVal val="#ppt_x"/>
                                          </p:val>
                                        </p:tav>
                                      </p:tavLst>
                                    </p:anim>
                                    <p:anim calcmode="lin" valueType="num">
                                      <p:cBhvr>
                                        <p:cTn id="17" dur="2000" fill="hold"/>
                                        <p:tgtEl>
                                          <p:spTgt spid="6"/>
                                        </p:tgtEl>
                                        <p:attrNameLst>
                                          <p:attrName>ppt_y</p:attrName>
                                        </p:attrNameLst>
                                      </p:cBhvr>
                                      <p:tavLst>
                                        <p:tav tm="0">
                                          <p:val>
                                            <p:strVal val="#ppt_y"/>
                                          </p:val>
                                        </p:tav>
                                        <p:tav tm="100000">
                                          <p:val>
                                            <p:strVal val="#ppt_y"/>
                                          </p:val>
                                        </p:tav>
                                      </p:tavLst>
                                    </p:anim>
                                    <p:animEffect transition="in" filter="fade">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9434 -0.41744 C -0.93767 -0.33927 -0.94079 -0.37628 -0.93437 -0.30643 C -0.92742 -0.22919 -0.89704 -0.15033 -0.86892 -0.08349 C -0.84131 -0.01897 -0.81319 0.05064 -0.76423 0.09158 C -0.71701 0.13112 -0.66683 0.14662 -0.61197 0.15494 C -0.47256 0.15425 -0.32221 0.16096 -0.17916 0.14893 C -0.17412 0.14778 -0.14808 0.14061 -0.14183 0.13714 C -0.09912 0.11517 -0.06336 0.07308 -0.0552 0.01179 C -0.05624 -0.00024 -0.05642 -0.01203 -0.05833 -0.02382 C -0.06006 -0.03423 -0.06857 -0.05088 -0.07169 -0.05967 C -0.09548 -0.1272 -0.14565 -0.17531 -0.19409 -0.21069 C -0.22829 -0.23567 -0.27169 -0.26943 -0.31058 -0.28423 C -0.33333 -0.29302 -0.35885 -0.29371 -0.38228 -0.29811 C -0.40468 -0.29741 -0.42725 -0.30135 -0.4493 -0.29626 C -0.46024 -0.29371 -0.47013 -0.28516 -0.47916 -0.2766 C -0.50885 -0.24792 -0.53333 -0.22017 -0.56128 -0.18687 C -0.62482 -0.1124 -0.68211 -0.03215 -0.72985 0.06174 C -0.75624 0.11355 -0.7894 0.16859 -0.79583 0.23265 C -0.79513 0.24583 -0.79548 0.25901 -0.79426 0.2722 C -0.79253 0.28654 -0.78819 0.29232 -0.78367 0.30434 C -0.76961 0.34227 -0.75468 0.37118 -0.73593 0.40772 C -0.73072 0.41766 -0.72447 0.42692 -0.71944 0.43732 C -0.7151 0.44634 -0.71249 0.45675 -0.70746 0.46531 C -0.69548 0.48496 -0.68055 0.50138 -0.66874 0.52104 C -0.64287 0.56429 -0.61753 0.60545 -0.58975 0.64593 C -0.57725 0.6642 -0.55954 0.69287 -0.5434 0.70166 C -0.51319 0.71831 -0.49791 0.7271 -0.46579 0.72964 C -0.44878 0.72872 -0.43176 0.73034 -0.41492 0.72756 C -0.3894 0.72409 -0.32517 0.68455 -0.31649 0.67992 C -0.26527 0.65217 -0.22204 0.60545 -0.17916 0.56082 C -0.15451 0.53515 -0.11093 0.50393 -0.09565 0.46137 C -0.09062 0.4475 -0.08576 0.43316 -0.08072 0.41928 C -0.07829 0.41258 -0.07326 0.39939 -0.07326 0.39939 C -0.07083 0.35222 -0.06926 0.34019 -0.07465 0.27844 C -0.07517 0.27289 -0.07881 0.26919 -0.08072 0.26457 C -0.08923 0.24306 -0.10173 0.2234 -0.11649 0.20883 C -0.16805 0.15703 -0.22777 0.13112 -0.28662 0.09759 C -0.30711 0.0858 -0.3335 0.08395 -0.3552 0.0777 C -0.37638 0.07909 -0.39721 0.07886 -0.41805 0.08163 C -0.43697 0.08395 -0.45833 0.1228 -0.46718 0.13529 C -0.47291 0.14315 -0.4809 0.1487 -0.48662 0.15703 C -0.51093 0.19172 -0.50468 0.19565 -0.5269 0.23658 C -0.5335 0.24861 -0.54235 0.25855 -0.5493 0.27058 C -0.57586 0.31706 -0.57378 0.32053 -0.59583 0.36979 C -0.61458 0.41258 -0.63454 0.45374 -0.64635 0.50092 C -0.65364 0.56845 -0.65659 0.57516 -0.65103 0.6561 C -0.6493 0.67738 -0.64218 0.68547 -0.63437 0.70166 C -0.62412 0.72409 -0.61284 0.74722 -0.59583 0.76156 C -0.58767 0.7685 -0.57291 0.76896 -0.56423 0.77127 C -0.48333 0.76965 -0.40312 0.76272 -0.32239 0.7574 C -0.29843 0.75231 -0.27482 0.75 -0.25086 0.74537 C -0.23402 0.74236 -0.21857 0.73566 -0.20156 0.73381 C -0.18524 0.72525 -0.16805 0.72062 -0.15086 0.71554 C -0.1243 0.69264 -0.16162 0.72641 -0.13298 0.69403 C -0.11527 0.67368 -0.12673 0.69357 -0.11353 0.67599 C -0.09912 0.65679 -0.08454 0.63737 -0.07013 0.6184 C -0.06753 0.60753 -0.06753 0.59828 -0.06128 0.59065 C -0.0519 0.56591 -0.05763 0.58302 -0.0493 0.53677 L -0.0493 0.53677 C -0.046 0.5252 -0.04392 0.51295 -0.04044 0.50092 C -0.03159 0.47155 -0.03402 0.49121 -0.0269 0.46137 C -0.02395 0.44865 -0.02221 0.43593 -0.01944 0.42345 C -0.01735 0.39477 -0.00989 0.36817 -0.00607 0.33996 C -0.00537 0.32331 -0.00173 0.30666 -0.00156 0.29 C -0.00017 0.19357 7.22222E-6 -0.00024 7.22222E-6 -0.00024 " pathEditMode="relative" ptsTypes="fffffffffffffffffffffffffffffffffffffffffffffffffffffffffFffffffA">
                                      <p:cBhvr>
                                        <p:cTn id="22" dur="3000" fill="hold"/>
                                        <p:tgtEl>
                                          <p:spTgt spid="6"/>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nodeType="clickEffect">
                                  <p:stCondLst>
                                    <p:cond delay="0"/>
                                  </p:stCondLst>
                                  <p:iterate type="lt">
                                    <p:tmPct val="50000"/>
                                  </p:iterate>
                                  <p:childTnLst>
                                    <p:set>
                                      <p:cBhvr>
                                        <p:cTn id="2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27" dur="50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50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29" dur="500"/>
                                        <p:tgtEl>
                                          <p:spTgt spid="4">
                                            <p:txEl>
                                              <p:pRg st="0" end="0"/>
                                            </p:txEl>
                                          </p:spTgt>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wipe(down)">
                                      <p:cBhvr>
                                        <p:cTn id="34" dur="580">
                                          <p:stCondLst>
                                            <p:cond delay="0"/>
                                          </p:stCondLst>
                                        </p:cTn>
                                        <p:tgtEl>
                                          <p:spTgt spid="4">
                                            <p:txEl>
                                              <p:pRg st="2" end="2"/>
                                            </p:txEl>
                                          </p:spTgt>
                                        </p:tgtEl>
                                      </p:cBhvr>
                                    </p:animEffect>
                                    <p:anim calcmode="lin" valueType="num">
                                      <p:cBhvr>
                                        <p:cTn id="35"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4">
                                            <p:txEl>
                                              <p:pRg st="2" end="2"/>
                                            </p:txEl>
                                          </p:spTgt>
                                        </p:tgtEl>
                                      </p:cBhvr>
                                      <p:to x="100000" y="60000"/>
                                    </p:animScale>
                                    <p:animScale>
                                      <p:cBhvr>
                                        <p:cTn id="41" dur="166" decel="50000">
                                          <p:stCondLst>
                                            <p:cond delay="676"/>
                                          </p:stCondLst>
                                        </p:cTn>
                                        <p:tgtEl>
                                          <p:spTgt spid="4">
                                            <p:txEl>
                                              <p:pRg st="2" end="2"/>
                                            </p:txEl>
                                          </p:spTgt>
                                        </p:tgtEl>
                                      </p:cBhvr>
                                      <p:to x="100000" y="100000"/>
                                    </p:animScale>
                                    <p:animScale>
                                      <p:cBhvr>
                                        <p:cTn id="42" dur="26">
                                          <p:stCondLst>
                                            <p:cond delay="1312"/>
                                          </p:stCondLst>
                                        </p:cTn>
                                        <p:tgtEl>
                                          <p:spTgt spid="4">
                                            <p:txEl>
                                              <p:pRg st="2" end="2"/>
                                            </p:txEl>
                                          </p:spTgt>
                                        </p:tgtEl>
                                      </p:cBhvr>
                                      <p:to x="100000" y="80000"/>
                                    </p:animScale>
                                    <p:animScale>
                                      <p:cBhvr>
                                        <p:cTn id="43" dur="166" decel="50000">
                                          <p:stCondLst>
                                            <p:cond delay="1338"/>
                                          </p:stCondLst>
                                        </p:cTn>
                                        <p:tgtEl>
                                          <p:spTgt spid="4">
                                            <p:txEl>
                                              <p:pRg st="2" end="2"/>
                                            </p:txEl>
                                          </p:spTgt>
                                        </p:tgtEl>
                                      </p:cBhvr>
                                      <p:to x="100000" y="100000"/>
                                    </p:animScale>
                                    <p:animScale>
                                      <p:cBhvr>
                                        <p:cTn id="44" dur="26">
                                          <p:stCondLst>
                                            <p:cond delay="1642"/>
                                          </p:stCondLst>
                                        </p:cTn>
                                        <p:tgtEl>
                                          <p:spTgt spid="4">
                                            <p:txEl>
                                              <p:pRg st="2" end="2"/>
                                            </p:txEl>
                                          </p:spTgt>
                                        </p:tgtEl>
                                      </p:cBhvr>
                                      <p:to x="100000" y="90000"/>
                                    </p:animScale>
                                    <p:animScale>
                                      <p:cBhvr>
                                        <p:cTn id="45" dur="166" decel="50000">
                                          <p:stCondLst>
                                            <p:cond delay="1668"/>
                                          </p:stCondLst>
                                        </p:cTn>
                                        <p:tgtEl>
                                          <p:spTgt spid="4">
                                            <p:txEl>
                                              <p:pRg st="2" end="2"/>
                                            </p:txEl>
                                          </p:spTgt>
                                        </p:tgtEl>
                                      </p:cBhvr>
                                      <p:to x="100000" y="100000"/>
                                    </p:animScale>
                                    <p:animScale>
                                      <p:cBhvr>
                                        <p:cTn id="46" dur="26">
                                          <p:stCondLst>
                                            <p:cond delay="1808"/>
                                          </p:stCondLst>
                                        </p:cTn>
                                        <p:tgtEl>
                                          <p:spTgt spid="4">
                                            <p:txEl>
                                              <p:pRg st="2" end="2"/>
                                            </p:txEl>
                                          </p:spTgt>
                                        </p:tgtEl>
                                      </p:cBhvr>
                                      <p:to x="100000" y="95000"/>
                                    </p:animScale>
                                    <p:animScale>
                                      <p:cBhvr>
                                        <p:cTn id="47" dur="166" decel="50000">
                                          <p:stCondLst>
                                            <p:cond delay="1834"/>
                                          </p:stCondLst>
                                        </p:cTn>
                                        <p:tgtEl>
                                          <p:spTgt spid="4">
                                            <p:txEl>
                                              <p:pRg st="2" end="2"/>
                                            </p:txEl>
                                          </p:spTgt>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nodeType="click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Effect transition="in" filter="diamond(in)">
                                      <p:cBhvr>
                                        <p:cTn id="52" dur="2000"/>
                                        <p:tgtEl>
                                          <p:spTgt spid="4">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nodeType="clickEffect">
                                  <p:stCondLst>
                                    <p:cond delay="0"/>
                                  </p:stCondLst>
                                  <p:iterate type="lt">
                                    <p:tmPct val="10000"/>
                                  </p:iterate>
                                  <p:childTnLst>
                                    <p:set>
                                      <p:cBhvr>
                                        <p:cTn id="56" dur="1" fill="hold">
                                          <p:stCondLst>
                                            <p:cond delay="0"/>
                                          </p:stCondLst>
                                        </p:cTn>
                                        <p:tgtEl>
                                          <p:spTgt spid="4">
                                            <p:txEl>
                                              <p:pRg st="6" end="6"/>
                                            </p:txEl>
                                          </p:spTgt>
                                        </p:tgtEl>
                                        <p:attrNameLst>
                                          <p:attrName>style.visibility</p:attrName>
                                        </p:attrNameLst>
                                      </p:cBhvr>
                                      <p:to>
                                        <p:strVal val="visible"/>
                                      </p:to>
                                    </p:set>
                                    <p:anim calcmode="lin" valueType="num">
                                      <p:cBhvr>
                                        <p:cTn id="57" dur="1000" fill="hold"/>
                                        <p:tgtEl>
                                          <p:spTgt spid="4">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8" dur="1000" fill="hold"/>
                                        <p:tgtEl>
                                          <p:spTgt spid="4">
                                            <p:txEl>
                                              <p:pRg st="6" end="6"/>
                                            </p:txEl>
                                          </p:spTgt>
                                        </p:tgtEl>
                                        <p:attrNameLst>
                                          <p:attrName>ppt_y</p:attrName>
                                        </p:attrNameLst>
                                      </p:cBhvr>
                                      <p:tavLst>
                                        <p:tav tm="0">
                                          <p:val>
                                            <p:strVal val="#ppt_y"/>
                                          </p:val>
                                        </p:tav>
                                        <p:tav tm="100000">
                                          <p:val>
                                            <p:strVal val="#ppt_y"/>
                                          </p:val>
                                        </p:tav>
                                      </p:tavLst>
                                    </p:anim>
                                    <p:anim calcmode="lin" valueType="num">
                                      <p:cBhvr>
                                        <p:cTn id="59" dur="1000" fill="hold"/>
                                        <p:tgtEl>
                                          <p:spTgt spid="4">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0" dur="1000" fill="hold"/>
                                        <p:tgtEl>
                                          <p:spTgt spid="4">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1" dur="1000" tmFilter="0,0; .5, 1; 1, 1"/>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05800" cy="936104"/>
          </a:xfrm>
        </p:spPr>
        <p:txBody>
          <a:bodyPr/>
          <a:lstStyle/>
          <a:p>
            <a:pPr algn="ctr"/>
            <a:r>
              <a:rPr lang="en-US" dirty="0" smtClean="0"/>
              <a:t>Acknowledgements</a:t>
            </a:r>
            <a:endParaRPr lang="en-SG" dirty="0"/>
          </a:p>
        </p:txBody>
      </p:sp>
      <p:sp>
        <p:nvSpPr>
          <p:cNvPr id="3" name="TextBox 2"/>
          <p:cNvSpPr txBox="1"/>
          <p:nvPr/>
        </p:nvSpPr>
        <p:spPr>
          <a:xfrm>
            <a:off x="827584" y="1844824"/>
            <a:ext cx="7632848" cy="3416320"/>
          </a:xfrm>
          <a:prstGeom prst="rect">
            <a:avLst/>
          </a:prstGeom>
          <a:noFill/>
        </p:spPr>
        <p:txBody>
          <a:bodyPr wrap="square" rtlCol="0">
            <a:spAutoFit/>
          </a:bodyPr>
          <a:lstStyle/>
          <a:p>
            <a:pPr>
              <a:lnSpc>
                <a:spcPct val="150000"/>
              </a:lnSpc>
              <a:buFont typeface="Arial" pitchFamily="34" charset="0"/>
              <a:buChar char="•"/>
            </a:pPr>
            <a:r>
              <a:rPr lang="en-US" sz="2400" dirty="0" smtClean="0">
                <a:latin typeface="Arial" pitchFamily="34" charset="0"/>
                <a:cs typeface="Arial" pitchFamily="34" charset="0"/>
              </a:rPr>
              <a:t>Mrs Joycelene and Mr Kelvin Yap, our teacher    mentors , for their continuous and helpful guidance throughout the entire course of the project.</a:t>
            </a:r>
          </a:p>
          <a:p>
            <a:pPr>
              <a:lnSpc>
                <a:spcPct val="150000"/>
              </a:lnSpc>
            </a:pPr>
            <a:endParaRPr lang="en-US" sz="2400" dirty="0" smtClean="0">
              <a:latin typeface="Arial" pitchFamily="34" charset="0"/>
              <a:cs typeface="Arial" pitchFamily="34" charset="0"/>
            </a:endParaRPr>
          </a:p>
          <a:p>
            <a:pPr>
              <a:lnSpc>
                <a:spcPct val="150000"/>
              </a:lnSpc>
              <a:buFont typeface="Arial" pitchFamily="34" charset="0"/>
              <a:buChar char="•"/>
            </a:pPr>
            <a:r>
              <a:rPr lang="en-US" sz="2400" dirty="0" smtClean="0">
                <a:latin typeface="Arial" pitchFamily="34" charset="0"/>
                <a:cs typeface="Arial" pitchFamily="34" charset="0"/>
              </a:rPr>
              <a:t>Mr Leo, our interviewee, for his help in providing information and his opinions for our project.</a:t>
            </a:r>
          </a:p>
        </p:txBody>
      </p:sp>
    </p:spTree>
  </p:cSld>
  <p:clrMapOvr>
    <a:masterClrMapping/>
  </p:clrMapOvr>
  <p:transition advTm="25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8" presetClass="entr" presetSubtype="0" accel="50000" fill="hold" nodeType="afterEffect">
                                  <p:stCondLst>
                                    <p:cond delay="0"/>
                                  </p:stCondLst>
                                  <p:iterate type="lt">
                                    <p:tmPct val="5000"/>
                                  </p:iterate>
                                  <p:childTnLst>
                                    <p:set>
                                      <p:cBhvr>
                                        <p:cTn id="13" dur="1" fill="hold">
                                          <p:stCondLst>
                                            <p:cond delay="0"/>
                                          </p:stCondLst>
                                        </p:cTn>
                                        <p:tgtEl>
                                          <p:spTgt spid="3">
                                            <p:txEl>
                                              <p:pRg st="0" end="0"/>
                                            </p:txEl>
                                          </p:spTgt>
                                        </p:tgtEl>
                                        <p:attrNameLst>
                                          <p:attrName>style.visibility</p:attrName>
                                        </p:attrNameLst>
                                      </p:cBhvr>
                                      <p:to>
                                        <p:strVal val="visible"/>
                                      </p:to>
                                    </p:set>
                                    <p:set>
                                      <p:cBhvr>
                                        <p:cTn id="14" dur="228" fill="hold">
                                          <p:stCondLst>
                                            <p:cond delay="0"/>
                                          </p:stCondLst>
                                        </p:cTn>
                                        <p:tgtEl>
                                          <p:spTgt spid="3">
                                            <p:txEl>
                                              <p:pRg st="0" end="0"/>
                                            </p:txEl>
                                          </p:spTgt>
                                        </p:tgtEl>
                                        <p:attrNameLst>
                                          <p:attrName>style.rotation</p:attrName>
                                        </p:attrNameLst>
                                      </p:cBhvr>
                                      <p:to>
                                        <p:strVal val="-45.0"/>
                                      </p:to>
                                    </p:set>
                                    <p:anim calcmode="lin" valueType="num">
                                      <p:cBhvr>
                                        <p:cTn id="15"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7"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9" fill="hold">
                            <p:stCondLst>
                              <p:cond delay="3950"/>
                            </p:stCondLst>
                            <p:childTnLst>
                              <p:par>
                                <p:cTn id="20" presetID="56" presetClass="entr" presetSubtype="0" fill="hold" nodeType="after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2" end="2"/>
                                            </p:txEl>
                                          </p:spTgt>
                                        </p:tgtEl>
                                        <p:attrNameLst>
                                          <p:attrName>ppt_w</p:attrName>
                                        </p:attrNameLst>
                                      </p:cBhvr>
                                    </p:anim>
                                    <p:anim by="(#ppt_w*0.50)" calcmode="lin" valueType="num">
                                      <p:cBhvr>
                                        <p:cTn id="23" dur="500" decel="50000" autoRev="1" fill="hold">
                                          <p:stCondLst>
                                            <p:cond delay="0"/>
                                          </p:stCondLst>
                                        </p:cTn>
                                        <p:tgtEl>
                                          <p:spTgt spid="3">
                                            <p:txEl>
                                              <p:pRg st="2" end="2"/>
                                            </p:txEl>
                                          </p:spTgt>
                                        </p:tgtEl>
                                        <p:attrNameLst>
                                          <p:attrName>ppt_x</p:attrName>
                                        </p:attrNameLst>
                                      </p:cBhvr>
                                    </p:anim>
                                    <p:anim from="(-#ppt_h/2)" to="(#ppt_y)" calcmode="lin" valueType="num">
                                      <p:cBhvr>
                                        <p:cTn id="24" dur="1000" fill="hold">
                                          <p:stCondLst>
                                            <p:cond delay="0"/>
                                          </p:stCondLst>
                                        </p:cTn>
                                        <p:tgtEl>
                                          <p:spTgt spid="3">
                                            <p:txEl>
                                              <p:pRg st="2" end="2"/>
                                            </p:txEl>
                                          </p:spTgt>
                                        </p:tgtEl>
                                        <p:attrNameLst>
                                          <p:attrName>ppt_y</p:attrName>
                                        </p:attrNameLst>
                                      </p:cBhvr>
                                    </p:anim>
                                    <p:animRot by="21600000">
                                      <p:cBhvr>
                                        <p:cTn id="25"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oollogo_com-15024797.png"/>
          <p:cNvPicPr>
            <a:picLocks noChangeAspect="1"/>
          </p:cNvPicPr>
          <p:nvPr/>
        </p:nvPicPr>
        <p:blipFill>
          <a:blip r:embed="rId3" cstate="print"/>
          <a:stretch>
            <a:fillRect/>
          </a:stretch>
        </p:blipFill>
        <p:spPr>
          <a:xfrm>
            <a:off x="323528" y="1988840"/>
            <a:ext cx="8460432" cy="2871486"/>
          </a:xfrm>
          <a:prstGeom prst="rect">
            <a:avLst/>
          </a:prstGeom>
        </p:spPr>
      </p:pic>
    </p:spTree>
  </p:cSld>
  <p:clrMapOvr>
    <a:masterClrMapping/>
  </p:clrMapOvr>
  <p:transition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7224 -0.60834 L -0.7224 0.50069 " pathEditMode="relative" rAng="0" ptsTypes="AA">
                                      <p:cBhvr>
                                        <p:cTn id="6" dur="5000" fill="hold"/>
                                        <p:tgtEl>
                                          <p:spTgt spid="14"/>
                                        </p:tgtEl>
                                        <p:attrNameLst>
                                          <p:attrName>ppt_x</p:attrName>
                                          <p:attrName>ppt_y</p:attrName>
                                        </p:attrNameLst>
                                      </p:cBhvr>
                                      <p:rCtr x="0" y="554"/>
                                    </p:animMotion>
                                  </p:childTnLst>
                                </p:cTn>
                              </p:par>
                            </p:childTnLst>
                          </p:cTn>
                        </p:par>
                        <p:par>
                          <p:cTn id="7" fill="hold">
                            <p:stCondLst>
                              <p:cond delay="5000"/>
                            </p:stCondLst>
                            <p:childTnLst>
                              <p:par>
                                <p:cTn id="8" presetID="0" presetClass="path" presetSubtype="0" accel="50000" decel="50000" fill="hold" nodeType="afterEffect">
                                  <p:stCondLst>
                                    <p:cond delay="0"/>
                                  </p:stCondLst>
                                  <p:childTnLst>
                                    <p:animMotion origin="layout" path="M -0.7224 0.50069 L 0.72656 0.50069 " pathEditMode="relative" rAng="0" ptsTypes="AA">
                                      <p:cBhvr>
                                        <p:cTn id="9" dur="5000" fill="hold"/>
                                        <p:tgtEl>
                                          <p:spTgt spid="14"/>
                                        </p:tgtEl>
                                        <p:attrNameLst>
                                          <p:attrName>ppt_x</p:attrName>
                                          <p:attrName>ppt_y</p:attrName>
                                        </p:attrNameLst>
                                      </p:cBhvr>
                                      <p:rCtr x="724" y="0"/>
                                    </p:animMotion>
                                  </p:childTnLst>
                                </p:cTn>
                              </p:par>
                            </p:childTnLst>
                          </p:cTn>
                        </p:par>
                        <p:par>
                          <p:cTn id="10" fill="hold">
                            <p:stCondLst>
                              <p:cond delay="10000"/>
                            </p:stCondLst>
                            <p:childTnLst>
                              <p:par>
                                <p:cTn id="11" presetID="0" presetClass="path" presetSubtype="0" accel="50000" decel="50000" fill="hold" nodeType="afterEffect">
                                  <p:stCondLst>
                                    <p:cond delay="0"/>
                                  </p:stCondLst>
                                  <p:childTnLst>
                                    <p:animMotion origin="layout" path="M 0.72656 0.50069 L 0.72656 -0.99676 " pathEditMode="relative" rAng="0" ptsTypes="AA">
                                      <p:cBhvr>
                                        <p:cTn id="12" dur="5000" fill="hold"/>
                                        <p:tgtEl>
                                          <p:spTgt spid="14"/>
                                        </p:tgtEl>
                                        <p:attrNameLst>
                                          <p:attrName>ppt_x</p:attrName>
                                          <p:attrName>ppt_y</p:attrName>
                                        </p:attrNameLst>
                                      </p:cBhvr>
                                      <p:rCtr x="0" y="-749"/>
                                    </p:animMotion>
                                  </p:childTnLst>
                                </p:cTn>
                              </p:par>
                            </p:childTnLst>
                          </p:cTn>
                        </p:par>
                        <p:par>
                          <p:cTn id="13" fill="hold">
                            <p:stCondLst>
                              <p:cond delay="15000"/>
                            </p:stCondLst>
                            <p:childTnLst>
                              <p:par>
                                <p:cTn id="14" presetID="1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QUESTIONS AND ANSWERS</a:t>
            </a:r>
            <a:endParaRPr lang="en-SG" dirty="0"/>
          </a:p>
        </p:txBody>
      </p:sp>
      <p:sp>
        <p:nvSpPr>
          <p:cNvPr id="4" name="Title 1"/>
          <p:cNvSpPr txBox="1">
            <a:spLocks/>
          </p:cNvSpPr>
          <p:nvPr/>
        </p:nvSpPr>
        <p:spPr>
          <a:xfrm rot="10800000" flipV="1">
            <a:off x="467544" y="3717032"/>
            <a:ext cx="7781872" cy="1368152"/>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SG" sz="5600" b="1" i="0" u="none" strike="noStrike" kern="1200" cap="none" spc="0" normalizeH="0" baseline="0" noProof="0" dirty="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mj-lt"/>
              <a:ea typeface="+mj-ea"/>
              <a:cs typeface="+mj-cs"/>
            </a:endParaRPr>
          </a:p>
        </p:txBody>
      </p:sp>
    </p:spTree>
  </p:cSld>
  <p:clrMapOvr>
    <a:masterClrMapping/>
  </p:clrMapOvr>
  <p:transition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0" accel="50000" decel="50000" autoRev="1" fill="hold">
                                          <p:stCondLst>
                                            <p:cond delay="0"/>
                                          </p:stCondLst>
                                        </p:cTn>
                                        <p:tgtEl>
                                          <p:spTgt spid="2"/>
                                        </p:tgtEl>
                                        <p:attrNameLst>
                                          <p:attrName>ppt_x</p:attrName>
                                          <p:attrName>ppt_y</p:attrName>
                                        </p:attrNameLst>
                                      </p:cBhvr>
                                    </p:animMotion>
                                    <p:animRot by="1500000">
                                      <p:cBhvr>
                                        <p:cTn id="7" dur="1250" fill="hold">
                                          <p:stCondLst>
                                            <p:cond delay="0"/>
                                          </p:stCondLst>
                                        </p:cTn>
                                        <p:tgtEl>
                                          <p:spTgt spid="2"/>
                                        </p:tgtEl>
                                        <p:attrNameLst>
                                          <p:attrName>r</p:attrName>
                                        </p:attrNameLst>
                                      </p:cBhvr>
                                    </p:animRot>
                                    <p:animRot by="-1500000">
                                      <p:cBhvr>
                                        <p:cTn id="8" dur="1250" fill="hold">
                                          <p:stCondLst>
                                            <p:cond delay="1250"/>
                                          </p:stCondLst>
                                        </p:cTn>
                                        <p:tgtEl>
                                          <p:spTgt spid="2"/>
                                        </p:tgtEl>
                                        <p:attrNameLst>
                                          <p:attrName>r</p:attrName>
                                        </p:attrNameLst>
                                      </p:cBhvr>
                                    </p:animRot>
                                    <p:animRot by="-1500000">
                                      <p:cBhvr>
                                        <p:cTn id="9" dur="1250" fill="hold">
                                          <p:stCondLst>
                                            <p:cond delay="2500"/>
                                          </p:stCondLst>
                                        </p:cTn>
                                        <p:tgtEl>
                                          <p:spTgt spid="2"/>
                                        </p:tgtEl>
                                        <p:attrNameLst>
                                          <p:attrName>r</p:attrName>
                                        </p:attrNameLst>
                                      </p:cBhvr>
                                    </p:animRot>
                                    <p:animRot by="1500000">
                                      <p:cBhvr>
                                        <p:cTn id="10" dur="1250" fill="hold">
                                          <p:stCondLst>
                                            <p:cond delay="375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Pictures</a:t>
            </a:r>
            <a:endParaRPr lang="en-US" dirty="0"/>
          </a:p>
        </p:txBody>
      </p:sp>
      <p:pic>
        <p:nvPicPr>
          <p:cNvPr id="1026" name="Picture 2" descr="E:\images\fb.jpg"/>
          <p:cNvPicPr>
            <a:picLocks noGrp="1" noChangeAspect="1" noChangeArrowheads="1"/>
          </p:cNvPicPr>
          <p:nvPr>
            <p:ph idx="1"/>
          </p:nvPr>
        </p:nvPicPr>
        <p:blipFill>
          <a:blip r:embed="rId2" cstate="print"/>
          <a:srcRect/>
          <a:stretch>
            <a:fillRect/>
          </a:stretch>
        </p:blipFill>
        <p:spPr bwMode="auto">
          <a:xfrm>
            <a:off x="1714500" y="2072481"/>
            <a:ext cx="2784154" cy="2004591"/>
          </a:xfrm>
          <a:prstGeom prst="rect">
            <a:avLst/>
          </a:prstGeom>
          <a:noFill/>
        </p:spPr>
      </p:pic>
      <p:pic>
        <p:nvPicPr>
          <p:cNvPr id="1027" name="Picture 3" descr="E:\images\fb1.jpg"/>
          <p:cNvPicPr>
            <a:picLocks noChangeAspect="1" noChangeArrowheads="1"/>
          </p:cNvPicPr>
          <p:nvPr/>
        </p:nvPicPr>
        <p:blipFill>
          <a:blip r:embed="rId3" cstate="print"/>
          <a:srcRect/>
          <a:stretch>
            <a:fillRect/>
          </a:stretch>
        </p:blipFill>
        <p:spPr bwMode="auto">
          <a:xfrm>
            <a:off x="4716016" y="2132856"/>
            <a:ext cx="2880320" cy="1814602"/>
          </a:xfrm>
          <a:prstGeom prst="rect">
            <a:avLst/>
          </a:prstGeom>
          <a:noFill/>
        </p:spPr>
      </p:pic>
      <p:pic>
        <p:nvPicPr>
          <p:cNvPr id="1028" name="Picture 4" descr="E:\images\fb2.jpg"/>
          <p:cNvPicPr>
            <a:picLocks noChangeAspect="1" noChangeArrowheads="1"/>
          </p:cNvPicPr>
          <p:nvPr/>
        </p:nvPicPr>
        <p:blipFill>
          <a:blip r:embed="rId4" cstate="print"/>
          <a:srcRect/>
          <a:stretch>
            <a:fillRect/>
          </a:stretch>
        </p:blipFill>
        <p:spPr bwMode="auto">
          <a:xfrm>
            <a:off x="1691680" y="4581128"/>
            <a:ext cx="2583481" cy="1683568"/>
          </a:xfrm>
          <a:prstGeom prst="rect">
            <a:avLst/>
          </a:prstGeom>
          <a:noFill/>
        </p:spPr>
      </p:pic>
      <p:pic>
        <p:nvPicPr>
          <p:cNvPr id="1029" name="Picture 5" descr="E:\images\fb3.jpg"/>
          <p:cNvPicPr>
            <a:picLocks noChangeAspect="1" noChangeArrowheads="1"/>
          </p:cNvPicPr>
          <p:nvPr/>
        </p:nvPicPr>
        <p:blipFill>
          <a:blip r:embed="rId5" cstate="print"/>
          <a:srcRect/>
          <a:stretch>
            <a:fillRect/>
          </a:stretch>
        </p:blipFill>
        <p:spPr bwMode="auto">
          <a:xfrm>
            <a:off x="4355976" y="4437112"/>
            <a:ext cx="3242114" cy="1820987"/>
          </a:xfrm>
          <a:prstGeom prst="rect">
            <a:avLst/>
          </a:prstGeom>
          <a:noFill/>
        </p:spPr>
      </p:pic>
      <p:pic>
        <p:nvPicPr>
          <p:cNvPr id="1030" name="Picture 6" descr="E:\images\fb4.jpg"/>
          <p:cNvPicPr>
            <a:picLocks noChangeAspect="1" noChangeArrowheads="1"/>
          </p:cNvPicPr>
          <p:nvPr/>
        </p:nvPicPr>
        <p:blipFill>
          <a:blip r:embed="rId6" cstate="print"/>
          <a:srcRect/>
          <a:stretch>
            <a:fillRect/>
          </a:stretch>
        </p:blipFill>
        <p:spPr bwMode="auto">
          <a:xfrm>
            <a:off x="251520" y="0"/>
            <a:ext cx="3073524" cy="2049016"/>
          </a:xfrm>
          <a:prstGeom prst="rect">
            <a:avLst/>
          </a:prstGeom>
          <a:noFill/>
        </p:spPr>
      </p:pic>
      <p:pic>
        <p:nvPicPr>
          <p:cNvPr id="1032" name="Picture 8" descr="E:\images\fb6.jpg"/>
          <p:cNvPicPr>
            <a:picLocks noChangeAspect="1" noChangeArrowheads="1"/>
          </p:cNvPicPr>
          <p:nvPr/>
        </p:nvPicPr>
        <p:blipFill>
          <a:blip r:embed="rId7" cstate="print"/>
          <a:srcRect/>
          <a:stretch>
            <a:fillRect/>
          </a:stretch>
        </p:blipFill>
        <p:spPr bwMode="auto">
          <a:xfrm>
            <a:off x="395536" y="2492896"/>
            <a:ext cx="1129308" cy="334516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SG" sz="6000" dirty="0" smtClean="0"/>
              <a:t>Contents</a:t>
            </a:r>
            <a:endParaRPr lang="en-SG" dirty="0"/>
          </a:p>
        </p:txBody>
      </p:sp>
      <p:sp>
        <p:nvSpPr>
          <p:cNvPr id="3" name="Content Placeholder 2"/>
          <p:cNvSpPr>
            <a:spLocks noGrp="1"/>
          </p:cNvSpPr>
          <p:nvPr>
            <p:ph sz="quarter" idx="1"/>
          </p:nvPr>
        </p:nvSpPr>
        <p:spPr/>
        <p:txBody>
          <a:bodyPr>
            <a:normAutofit fontScale="85000" lnSpcReduction="20000"/>
          </a:bodyPr>
          <a:lstStyle/>
          <a:p>
            <a:r>
              <a:rPr lang="en-US" dirty="0" smtClean="0">
                <a:latin typeface="Arial" pitchFamily="34" charset="0"/>
                <a:cs typeface="Arial" pitchFamily="34" charset="0"/>
              </a:rPr>
              <a:t>Introduction</a:t>
            </a:r>
          </a:p>
          <a:p>
            <a:pPr>
              <a:lnSpc>
                <a:spcPct val="200000"/>
              </a:lnSpc>
            </a:pPr>
            <a:r>
              <a:rPr lang="en-US" dirty="0" smtClean="0">
                <a:latin typeface="Arial" pitchFamily="34" charset="0"/>
                <a:cs typeface="Arial" pitchFamily="34" charset="0"/>
              </a:rPr>
              <a:t>Methodology</a:t>
            </a:r>
          </a:p>
          <a:p>
            <a:pPr>
              <a:lnSpc>
                <a:spcPct val="200000"/>
              </a:lnSpc>
            </a:pPr>
            <a:r>
              <a:rPr lang="en-US" dirty="0" smtClean="0">
                <a:latin typeface="Arial" pitchFamily="34" charset="0"/>
                <a:cs typeface="Arial" pitchFamily="34" charset="0"/>
              </a:rPr>
              <a:t>Results</a:t>
            </a:r>
          </a:p>
          <a:p>
            <a:pPr>
              <a:lnSpc>
                <a:spcPct val="200000"/>
              </a:lnSpc>
            </a:pPr>
            <a:r>
              <a:rPr lang="en-US" dirty="0" smtClean="0">
                <a:latin typeface="Arial" pitchFamily="34" charset="0"/>
                <a:cs typeface="Arial" pitchFamily="34" charset="0"/>
              </a:rPr>
              <a:t>Analysis of Results</a:t>
            </a:r>
          </a:p>
          <a:p>
            <a:pPr>
              <a:lnSpc>
                <a:spcPct val="200000"/>
              </a:lnSpc>
            </a:pPr>
            <a:r>
              <a:rPr lang="en-US" dirty="0" smtClean="0">
                <a:latin typeface="Arial" pitchFamily="34" charset="0"/>
                <a:cs typeface="Arial" pitchFamily="34" charset="0"/>
              </a:rPr>
              <a:t>Further Research</a:t>
            </a:r>
          </a:p>
          <a:p>
            <a:pPr>
              <a:lnSpc>
                <a:spcPct val="200000"/>
              </a:lnSpc>
            </a:pPr>
            <a:r>
              <a:rPr lang="en-US" dirty="0" smtClean="0">
                <a:latin typeface="Arial" pitchFamily="34" charset="0"/>
                <a:cs typeface="Arial" pitchFamily="34" charset="0"/>
              </a:rPr>
              <a:t>Conclusion</a:t>
            </a:r>
            <a:endParaRPr lang="en-SG" dirty="0">
              <a:latin typeface="Arial" pitchFamily="34" charset="0"/>
              <a:cs typeface="Arial" pitchFamily="34" charset="0"/>
            </a:endParaRPr>
          </a:p>
        </p:txBody>
      </p:sp>
    </p:spTree>
  </p:cSld>
  <p:clrMapOvr>
    <a:masterClrMapping/>
  </p:clrMapOvr>
  <p:transition advTm="7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par>
                          <p:cTn id="10" fill="hold">
                            <p:stCondLst>
                              <p:cond delay="2000"/>
                            </p:stCondLst>
                            <p:childTnLst>
                              <p:par>
                                <p:cTn id="11" presetID="2" presetClass="entr" presetSubtype="4" fill="hold" nodeType="afterEffect">
                                  <p:stCondLst>
                                    <p:cond delay="0"/>
                                  </p:stCondLst>
                                  <p:iterate type="lt">
                                    <p:tmPct val="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4000"/>
                            </p:stCondLst>
                            <p:childTnLst>
                              <p:par>
                                <p:cTn id="16" presetID="2" presetClass="entr" presetSubtype="4"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6000"/>
                            </p:stCondLst>
                            <p:childTnLst>
                              <p:par>
                                <p:cTn id="21" presetID="2" presetClass="entr" presetSubtype="4"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8000"/>
                            </p:stCondLst>
                            <p:childTnLst>
                              <p:par>
                                <p:cTn id="26" presetID="2" presetClass="entr" presetSubtype="4" fill="hold"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10000"/>
                            </p:stCondLst>
                            <p:childTnLst>
                              <p:par>
                                <p:cTn id="31" presetID="2" presetClass="entr" presetSubtype="4" fill="hold"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12000"/>
                            </p:stCondLst>
                            <p:childTnLst>
                              <p:par>
                                <p:cTn id="36" presetID="2" presetClass="entr" presetSubtype="4" fill="hold" nodeType="after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web.mit.edu/game/www/images/frontpage/facebook_logo.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SG" dirty="0"/>
          </a:p>
        </p:txBody>
      </p:sp>
      <p:pic>
        <p:nvPicPr>
          <p:cNvPr id="1030" name="Picture 6" descr="http://fc06.deviantart.net/fs70/f/2010/271/6/b/facebook_backgrounds_by_chimchar458-d2zoebz.png"/>
          <p:cNvPicPr>
            <a:picLocks noChangeAspect="1" noChangeArrowheads="1"/>
          </p:cNvPicPr>
          <p:nvPr/>
        </p:nvPicPr>
        <p:blipFill>
          <a:blip r:embed="rId2" cstate="print"/>
          <a:srcRect/>
          <a:stretch>
            <a:fillRect/>
          </a:stretch>
        </p:blipFill>
        <p:spPr bwMode="auto">
          <a:xfrm>
            <a:off x="0" y="0"/>
            <a:ext cx="9144000" cy="6865857"/>
          </a:xfrm>
          <a:prstGeom prst="rect">
            <a:avLst/>
          </a:prstGeom>
          <a:noFill/>
        </p:spPr>
      </p:pic>
      <p:sp>
        <p:nvSpPr>
          <p:cNvPr id="7" name="Rectangle 6"/>
          <p:cNvSpPr/>
          <p:nvPr/>
        </p:nvSpPr>
        <p:spPr>
          <a:xfrm rot="20518003">
            <a:off x="1447572" y="1629268"/>
            <a:ext cx="5776068" cy="1200329"/>
          </a:xfrm>
          <a:prstGeom prst="rect">
            <a:avLst/>
          </a:prstGeom>
          <a:noFill/>
        </p:spPr>
        <p:txBody>
          <a:bodyPr wrap="non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32" name="Picture 8" descr="http://1.bp.blogspot.com/_9NA3eH4VZzA/StQSiN4SUBI/AAAAAAAAAVM/VhO5dodUiI4/s400/Facebook_Logo20.png"/>
          <p:cNvPicPr>
            <a:picLocks noChangeAspect="1" noChangeArrowheads="1"/>
          </p:cNvPicPr>
          <p:nvPr/>
        </p:nvPicPr>
        <p:blipFill>
          <a:blip r:embed="rId3" cstate="print"/>
          <a:srcRect/>
          <a:stretch>
            <a:fillRect/>
          </a:stretch>
        </p:blipFill>
        <p:spPr bwMode="auto">
          <a:xfrm>
            <a:off x="-324544" y="4005064"/>
            <a:ext cx="2438400" cy="2438400"/>
          </a:xfrm>
          <a:prstGeom prst="rect">
            <a:avLst/>
          </a:prstGeom>
          <a:noFill/>
        </p:spPr>
      </p:pic>
      <p:pic>
        <p:nvPicPr>
          <p:cNvPr id="1034" name="Picture 10" descr="http://hansdezwart.files.wordpress.com/2011/03/facebook_not_facebook.png"/>
          <p:cNvPicPr>
            <a:picLocks noChangeAspect="1" noChangeArrowheads="1"/>
          </p:cNvPicPr>
          <p:nvPr/>
        </p:nvPicPr>
        <p:blipFill>
          <a:blip r:embed="rId4" cstate="print"/>
          <a:srcRect/>
          <a:stretch>
            <a:fillRect/>
          </a:stretch>
        </p:blipFill>
        <p:spPr bwMode="auto">
          <a:xfrm>
            <a:off x="6372200" y="4005064"/>
            <a:ext cx="2771800" cy="266804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1034"/>
                                        </p:tgtEl>
                                        <p:attrNameLst>
                                          <p:attrName>style.visibility</p:attrName>
                                        </p:attrNameLst>
                                      </p:cBhvr>
                                      <p:to>
                                        <p:strVal val="visible"/>
                                      </p:to>
                                    </p:set>
                                    <p:animEffect transition="in" filter="wipe(down)">
                                      <p:cBhvr>
                                        <p:cTn id="13" dur="580">
                                          <p:stCondLst>
                                            <p:cond delay="0"/>
                                          </p:stCondLst>
                                        </p:cTn>
                                        <p:tgtEl>
                                          <p:spTgt spid="1034"/>
                                        </p:tgtEl>
                                      </p:cBhvr>
                                    </p:animEffect>
                                    <p:anim calcmode="lin" valueType="num">
                                      <p:cBhvr>
                                        <p:cTn id="14" dur="1822" tmFilter="0,0; 0.14,0.36; 0.43,0.73; 0.71,0.91; 1.0,1.0">
                                          <p:stCondLst>
                                            <p:cond delay="0"/>
                                          </p:stCondLst>
                                        </p:cTn>
                                        <p:tgtEl>
                                          <p:spTgt spid="103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03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03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03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034"/>
                                        </p:tgtEl>
                                        <p:attrNameLst>
                                          <p:attrName>ppt_y</p:attrName>
                                        </p:attrNameLst>
                                      </p:cBhvr>
                                      <p:tavLst>
                                        <p:tav tm="0" fmla="#ppt_y-sin(pi*$)/81">
                                          <p:val>
                                            <p:fltVal val="0"/>
                                          </p:val>
                                        </p:tav>
                                        <p:tav tm="100000">
                                          <p:val>
                                            <p:fltVal val="1"/>
                                          </p:val>
                                        </p:tav>
                                      </p:tavLst>
                                    </p:anim>
                                    <p:animScale>
                                      <p:cBhvr>
                                        <p:cTn id="19" dur="26">
                                          <p:stCondLst>
                                            <p:cond delay="650"/>
                                          </p:stCondLst>
                                        </p:cTn>
                                        <p:tgtEl>
                                          <p:spTgt spid="1034"/>
                                        </p:tgtEl>
                                      </p:cBhvr>
                                      <p:to x="100000" y="60000"/>
                                    </p:animScale>
                                    <p:animScale>
                                      <p:cBhvr>
                                        <p:cTn id="20" dur="166" decel="50000">
                                          <p:stCondLst>
                                            <p:cond delay="676"/>
                                          </p:stCondLst>
                                        </p:cTn>
                                        <p:tgtEl>
                                          <p:spTgt spid="1034"/>
                                        </p:tgtEl>
                                      </p:cBhvr>
                                      <p:to x="100000" y="100000"/>
                                    </p:animScale>
                                    <p:animScale>
                                      <p:cBhvr>
                                        <p:cTn id="21" dur="26">
                                          <p:stCondLst>
                                            <p:cond delay="1312"/>
                                          </p:stCondLst>
                                        </p:cTn>
                                        <p:tgtEl>
                                          <p:spTgt spid="1034"/>
                                        </p:tgtEl>
                                      </p:cBhvr>
                                      <p:to x="100000" y="80000"/>
                                    </p:animScale>
                                    <p:animScale>
                                      <p:cBhvr>
                                        <p:cTn id="22" dur="166" decel="50000">
                                          <p:stCondLst>
                                            <p:cond delay="1338"/>
                                          </p:stCondLst>
                                        </p:cTn>
                                        <p:tgtEl>
                                          <p:spTgt spid="1034"/>
                                        </p:tgtEl>
                                      </p:cBhvr>
                                      <p:to x="100000" y="100000"/>
                                    </p:animScale>
                                    <p:animScale>
                                      <p:cBhvr>
                                        <p:cTn id="23" dur="26">
                                          <p:stCondLst>
                                            <p:cond delay="1642"/>
                                          </p:stCondLst>
                                        </p:cTn>
                                        <p:tgtEl>
                                          <p:spTgt spid="1034"/>
                                        </p:tgtEl>
                                      </p:cBhvr>
                                      <p:to x="100000" y="90000"/>
                                    </p:animScale>
                                    <p:animScale>
                                      <p:cBhvr>
                                        <p:cTn id="24" dur="166" decel="50000">
                                          <p:stCondLst>
                                            <p:cond delay="1668"/>
                                          </p:stCondLst>
                                        </p:cTn>
                                        <p:tgtEl>
                                          <p:spTgt spid="1034"/>
                                        </p:tgtEl>
                                      </p:cBhvr>
                                      <p:to x="100000" y="100000"/>
                                    </p:animScale>
                                    <p:animScale>
                                      <p:cBhvr>
                                        <p:cTn id="25" dur="26">
                                          <p:stCondLst>
                                            <p:cond delay="1808"/>
                                          </p:stCondLst>
                                        </p:cTn>
                                        <p:tgtEl>
                                          <p:spTgt spid="1034"/>
                                        </p:tgtEl>
                                      </p:cBhvr>
                                      <p:to x="100000" y="95000"/>
                                    </p:animScale>
                                    <p:animScale>
                                      <p:cBhvr>
                                        <p:cTn id="26" dur="166" decel="50000">
                                          <p:stCondLst>
                                            <p:cond delay="1834"/>
                                          </p:stCondLst>
                                        </p:cTn>
                                        <p:tgtEl>
                                          <p:spTgt spid="1034"/>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animEffect transition="in" filter="fade">
                                      <p:cBhvr>
                                        <p:cTn id="31" dur="1000"/>
                                        <p:tgtEl>
                                          <p:spTgt spid="1032"/>
                                        </p:tgtEl>
                                      </p:cBhvr>
                                    </p:animEffect>
                                    <p:anim calcmode="lin" valueType="num">
                                      <p:cBhvr>
                                        <p:cTn id="32" dur="1000" fill="hold"/>
                                        <p:tgtEl>
                                          <p:spTgt spid="1032"/>
                                        </p:tgtEl>
                                        <p:attrNameLst>
                                          <p:attrName>ppt_x</p:attrName>
                                        </p:attrNameLst>
                                      </p:cBhvr>
                                      <p:tavLst>
                                        <p:tav tm="0">
                                          <p:val>
                                            <p:strVal val="#ppt_x"/>
                                          </p:val>
                                        </p:tav>
                                        <p:tav tm="100000">
                                          <p:val>
                                            <p:strVal val="#ppt_x"/>
                                          </p:val>
                                        </p:tav>
                                      </p:tavLst>
                                    </p:anim>
                                    <p:anim calcmode="lin" valueType="num">
                                      <p:cBhvr>
                                        <p:cTn id="33"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132856"/>
            <a:ext cx="8229600" cy="4525963"/>
          </a:xfrm>
        </p:spPr>
        <p:txBody>
          <a:bodyPr/>
          <a:lstStyle/>
          <a:p>
            <a:r>
              <a:rPr lang="en-US" sz="2800" dirty="0">
                <a:latin typeface="+mj-lt"/>
              </a:rPr>
              <a:t>A response rate of 100% was achieved from the survey.</a:t>
            </a:r>
            <a:endParaRPr lang="en-SG" sz="2800" dirty="0">
              <a:latin typeface="+mj-lt"/>
            </a:endParaRPr>
          </a:p>
          <a:p>
            <a:endParaRPr lang="en-US" sz="2800" dirty="0" smtClean="0">
              <a:latin typeface="+mj-lt"/>
            </a:endParaRPr>
          </a:p>
          <a:p>
            <a:r>
              <a:rPr lang="en-US" sz="2800" dirty="0" smtClean="0">
                <a:latin typeface="+mj-lt"/>
              </a:rPr>
              <a:t>Age </a:t>
            </a:r>
            <a:r>
              <a:rPr lang="en-US" sz="2800" dirty="0">
                <a:latin typeface="+mj-lt"/>
              </a:rPr>
              <a:t>group: 13-14 (RI Secondary 2 students)</a:t>
            </a:r>
            <a:endParaRPr lang="en-SG" sz="2800" dirty="0">
              <a:latin typeface="+mj-lt"/>
            </a:endParaRPr>
          </a:p>
          <a:p>
            <a:endParaRPr lang="en-US" sz="2800" dirty="0" smtClean="0">
              <a:latin typeface="+mj-lt"/>
            </a:endParaRPr>
          </a:p>
          <a:p>
            <a:r>
              <a:rPr lang="en-US" sz="2800" dirty="0" smtClean="0">
                <a:latin typeface="+mj-lt"/>
              </a:rPr>
              <a:t>Gender</a:t>
            </a:r>
            <a:r>
              <a:rPr lang="en-US" sz="2800" dirty="0">
                <a:latin typeface="+mj-lt"/>
              </a:rPr>
              <a:t>: Male</a:t>
            </a:r>
            <a:endParaRPr lang="en-SG" sz="2800" dirty="0">
              <a:latin typeface="+mj-lt"/>
            </a:endParaRPr>
          </a:p>
          <a:p>
            <a:endParaRPr lang="en-US" sz="2800" dirty="0" smtClean="0">
              <a:latin typeface="+mj-lt"/>
            </a:endParaRPr>
          </a:p>
          <a:p>
            <a:r>
              <a:rPr lang="en-US" sz="2800" dirty="0" smtClean="0">
                <a:latin typeface="+mj-lt"/>
              </a:rPr>
              <a:t>Number </a:t>
            </a:r>
            <a:r>
              <a:rPr lang="en-US" sz="2800" dirty="0">
                <a:latin typeface="+mj-lt"/>
              </a:rPr>
              <a:t>of respondents: 20</a:t>
            </a:r>
            <a:endParaRPr lang="en-SG" sz="2800" dirty="0">
              <a:latin typeface="+mj-lt"/>
            </a:endParaRPr>
          </a:p>
          <a:p>
            <a:endParaRPr lang="en-SG" dirty="0"/>
          </a:p>
        </p:txBody>
      </p:sp>
      <p:sp>
        <p:nvSpPr>
          <p:cNvPr id="4" name="Rectangle 3"/>
          <p:cNvSpPr/>
          <p:nvPr/>
        </p:nvSpPr>
        <p:spPr>
          <a:xfrm>
            <a:off x="1962655" y="260648"/>
            <a:ext cx="4483984" cy="923330"/>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TextBox 4"/>
          <p:cNvSpPr txBox="1"/>
          <p:nvPr/>
        </p:nvSpPr>
        <p:spPr>
          <a:xfrm>
            <a:off x="755576" y="1268760"/>
            <a:ext cx="7848872" cy="461665"/>
          </a:xfrm>
          <a:prstGeom prst="rect">
            <a:avLst/>
          </a:prstGeom>
          <a:noFill/>
        </p:spPr>
        <p:txBody>
          <a:bodyPr wrap="square" rtlCol="0">
            <a:spAutoFit/>
          </a:bodyPr>
          <a:lstStyle/>
          <a:p>
            <a:r>
              <a:rPr lang="en-US" sz="2400" u="sng" dirty="0" smtClean="0"/>
              <a:t>Information regarding our survey with RI Sec 2s’ students</a:t>
            </a:r>
            <a:endParaRPr lang="en-SG" sz="2400" u="sng" dirty="0"/>
          </a:p>
        </p:txBody>
      </p:sp>
      <p:pic>
        <p:nvPicPr>
          <p:cNvPr id="30722" name="Picture 2" descr="http://t0.gstatic.com/images?q=tbn:ANd9GcQpttGuwhu3vEyo6NM8Jhd_y60dj1AKL3VtebOuGCL-k0Xkrg9Sc1wc4YB6">
            <a:hlinkClick r:id="rId2"/>
          </p:cNvPr>
          <p:cNvPicPr>
            <a:picLocks noChangeAspect="1" noChangeArrowheads="1"/>
          </p:cNvPicPr>
          <p:nvPr/>
        </p:nvPicPr>
        <p:blipFill>
          <a:blip r:embed="rId3" cstate="print"/>
          <a:srcRect/>
          <a:stretch>
            <a:fillRect/>
          </a:stretch>
        </p:blipFill>
        <p:spPr bwMode="auto">
          <a:xfrm>
            <a:off x="5508104" y="5301208"/>
            <a:ext cx="1517523" cy="1224136"/>
          </a:xfrm>
          <a:prstGeom prst="rect">
            <a:avLst/>
          </a:prstGeom>
          <a:noFill/>
        </p:spPr>
      </p:pic>
      <p:pic>
        <p:nvPicPr>
          <p:cNvPr id="30724" name="Picture 4" descr="http://t2.gstatic.com/images?q=tbn:ANd9GcQu9dmWcviBHOLPTsMXih46vdQn321pr_sZxVjOaxqmKe9zto19XscPOZk">
            <a:hlinkClick r:id="rId4"/>
          </p:cNvPr>
          <p:cNvPicPr>
            <a:picLocks noChangeAspect="1" noChangeArrowheads="1"/>
          </p:cNvPicPr>
          <p:nvPr/>
        </p:nvPicPr>
        <p:blipFill>
          <a:blip r:embed="rId5" cstate="print"/>
          <a:srcRect/>
          <a:stretch>
            <a:fillRect/>
          </a:stretch>
        </p:blipFill>
        <p:spPr bwMode="auto">
          <a:xfrm>
            <a:off x="7164288" y="2708920"/>
            <a:ext cx="1979712" cy="14847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amond(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8" presetClass="entr" presetSubtype="0" accel="50000" fill="hold" nodeType="clickEffect">
                                  <p:stCondLst>
                                    <p:cond delay="0"/>
                                  </p:stCondLst>
                                  <p:iterate type="lt">
                                    <p:tmPct val="50000"/>
                                  </p:iterate>
                                  <p:childTnLst>
                                    <p:set>
                                      <p:cBhvr>
                                        <p:cTn id="16" dur="1" fill="hold">
                                          <p:stCondLst>
                                            <p:cond delay="0"/>
                                          </p:stCondLst>
                                        </p:cTn>
                                        <p:tgtEl>
                                          <p:spTgt spid="3">
                                            <p:txEl>
                                              <p:pRg st="0" end="0"/>
                                            </p:txEl>
                                          </p:spTgt>
                                        </p:tgtEl>
                                        <p:attrNameLst>
                                          <p:attrName>style.visibility</p:attrName>
                                        </p:attrNameLst>
                                      </p:cBhvr>
                                      <p:to>
                                        <p:strVal val="visible"/>
                                      </p:to>
                                    </p:set>
                                    <p:set>
                                      <p:cBhvr>
                                        <p:cTn id="17" dur="228" fill="hold">
                                          <p:stCondLst>
                                            <p:cond delay="0"/>
                                          </p:stCondLst>
                                        </p:cTn>
                                        <p:tgtEl>
                                          <p:spTgt spid="3">
                                            <p:txEl>
                                              <p:pRg st="0" end="0"/>
                                            </p:txEl>
                                          </p:spTgt>
                                        </p:tgtEl>
                                        <p:attrNameLst>
                                          <p:attrName>style.rotation</p:attrName>
                                        </p:attrNameLst>
                                      </p:cBhvr>
                                      <p:to>
                                        <p:strVal val="-45.0"/>
                                      </p:to>
                                    </p:set>
                                    <p:anim calcmode="lin" valueType="num">
                                      <p:cBhvr>
                                        <p:cTn id="18"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9"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20"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1"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nodeType="clickEffect">
                                  <p:stCondLst>
                                    <p:cond delay="0"/>
                                  </p:stCondLst>
                                  <p:childTnLst>
                                    <p:set>
                                      <p:cBhvr>
                                        <p:cTn id="25" dur="1" fill="hold">
                                          <p:stCondLst>
                                            <p:cond delay="0"/>
                                          </p:stCondLst>
                                        </p:cTn>
                                        <p:tgtEl>
                                          <p:spTgt spid="30722"/>
                                        </p:tgtEl>
                                        <p:attrNameLst>
                                          <p:attrName>style.visibility</p:attrName>
                                        </p:attrNameLst>
                                      </p:cBhvr>
                                      <p:to>
                                        <p:strVal val="visible"/>
                                      </p:to>
                                    </p:set>
                                    <p:anim calcmode="lin" valueType="num">
                                      <p:cBhvr>
                                        <p:cTn id="26" dur="500" fill="hold"/>
                                        <p:tgtEl>
                                          <p:spTgt spid="30722"/>
                                        </p:tgtEl>
                                        <p:attrNameLst>
                                          <p:attrName>ppt_w</p:attrName>
                                        </p:attrNameLst>
                                      </p:cBhvr>
                                      <p:tavLst>
                                        <p:tav tm="0">
                                          <p:val>
                                            <p:fltVal val="0"/>
                                          </p:val>
                                        </p:tav>
                                        <p:tav tm="100000">
                                          <p:val>
                                            <p:strVal val="#ppt_w"/>
                                          </p:val>
                                        </p:tav>
                                      </p:tavLst>
                                    </p:anim>
                                    <p:anim calcmode="lin" valueType="num">
                                      <p:cBhvr>
                                        <p:cTn id="27" dur="500" fill="hold"/>
                                        <p:tgtEl>
                                          <p:spTgt spid="3072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0724"/>
                                        </p:tgtEl>
                                        <p:attrNameLst>
                                          <p:attrName>style.visibility</p:attrName>
                                        </p:attrNameLst>
                                      </p:cBhvr>
                                      <p:to>
                                        <p:strVal val="visible"/>
                                      </p:to>
                                    </p:set>
                                    <p:animEffect transition="in" filter="wipe(down)">
                                      <p:cBhvr>
                                        <p:cTn id="32" dur="580">
                                          <p:stCondLst>
                                            <p:cond delay="0"/>
                                          </p:stCondLst>
                                        </p:cTn>
                                        <p:tgtEl>
                                          <p:spTgt spid="30724"/>
                                        </p:tgtEl>
                                      </p:cBhvr>
                                    </p:animEffect>
                                    <p:anim calcmode="lin" valueType="num">
                                      <p:cBhvr>
                                        <p:cTn id="33" dur="1822" tmFilter="0,0; 0.14,0.36; 0.43,0.73; 0.71,0.91; 1.0,1.0">
                                          <p:stCondLst>
                                            <p:cond delay="0"/>
                                          </p:stCondLst>
                                        </p:cTn>
                                        <p:tgtEl>
                                          <p:spTgt spid="30724"/>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0724"/>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0724"/>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0724"/>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0724"/>
                                        </p:tgtEl>
                                        <p:attrNameLst>
                                          <p:attrName>ppt_y</p:attrName>
                                        </p:attrNameLst>
                                      </p:cBhvr>
                                      <p:tavLst>
                                        <p:tav tm="0" fmla="#ppt_y-sin(pi*$)/81">
                                          <p:val>
                                            <p:fltVal val="0"/>
                                          </p:val>
                                        </p:tav>
                                        <p:tav tm="100000">
                                          <p:val>
                                            <p:fltVal val="1"/>
                                          </p:val>
                                        </p:tav>
                                      </p:tavLst>
                                    </p:anim>
                                    <p:animScale>
                                      <p:cBhvr>
                                        <p:cTn id="38" dur="26">
                                          <p:stCondLst>
                                            <p:cond delay="650"/>
                                          </p:stCondLst>
                                        </p:cTn>
                                        <p:tgtEl>
                                          <p:spTgt spid="30724"/>
                                        </p:tgtEl>
                                      </p:cBhvr>
                                      <p:to x="100000" y="60000"/>
                                    </p:animScale>
                                    <p:animScale>
                                      <p:cBhvr>
                                        <p:cTn id="39" dur="166" decel="50000">
                                          <p:stCondLst>
                                            <p:cond delay="676"/>
                                          </p:stCondLst>
                                        </p:cTn>
                                        <p:tgtEl>
                                          <p:spTgt spid="30724"/>
                                        </p:tgtEl>
                                      </p:cBhvr>
                                      <p:to x="100000" y="100000"/>
                                    </p:animScale>
                                    <p:animScale>
                                      <p:cBhvr>
                                        <p:cTn id="40" dur="26">
                                          <p:stCondLst>
                                            <p:cond delay="1312"/>
                                          </p:stCondLst>
                                        </p:cTn>
                                        <p:tgtEl>
                                          <p:spTgt spid="30724"/>
                                        </p:tgtEl>
                                      </p:cBhvr>
                                      <p:to x="100000" y="80000"/>
                                    </p:animScale>
                                    <p:animScale>
                                      <p:cBhvr>
                                        <p:cTn id="41" dur="166" decel="50000">
                                          <p:stCondLst>
                                            <p:cond delay="1338"/>
                                          </p:stCondLst>
                                        </p:cTn>
                                        <p:tgtEl>
                                          <p:spTgt spid="30724"/>
                                        </p:tgtEl>
                                      </p:cBhvr>
                                      <p:to x="100000" y="100000"/>
                                    </p:animScale>
                                    <p:animScale>
                                      <p:cBhvr>
                                        <p:cTn id="42" dur="26">
                                          <p:stCondLst>
                                            <p:cond delay="1642"/>
                                          </p:stCondLst>
                                        </p:cTn>
                                        <p:tgtEl>
                                          <p:spTgt spid="30724"/>
                                        </p:tgtEl>
                                      </p:cBhvr>
                                      <p:to x="100000" y="90000"/>
                                    </p:animScale>
                                    <p:animScale>
                                      <p:cBhvr>
                                        <p:cTn id="43" dur="166" decel="50000">
                                          <p:stCondLst>
                                            <p:cond delay="1668"/>
                                          </p:stCondLst>
                                        </p:cTn>
                                        <p:tgtEl>
                                          <p:spTgt spid="30724"/>
                                        </p:tgtEl>
                                      </p:cBhvr>
                                      <p:to x="100000" y="100000"/>
                                    </p:animScale>
                                    <p:animScale>
                                      <p:cBhvr>
                                        <p:cTn id="44" dur="26">
                                          <p:stCondLst>
                                            <p:cond delay="1808"/>
                                          </p:stCondLst>
                                        </p:cTn>
                                        <p:tgtEl>
                                          <p:spTgt spid="30724"/>
                                        </p:tgtEl>
                                      </p:cBhvr>
                                      <p:to x="100000" y="95000"/>
                                    </p:animScale>
                                    <p:animScale>
                                      <p:cBhvr>
                                        <p:cTn id="45" dur="166" decel="50000">
                                          <p:stCondLst>
                                            <p:cond delay="1834"/>
                                          </p:stCondLst>
                                        </p:cTn>
                                        <p:tgtEl>
                                          <p:spTgt spid="30724"/>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9" presetClass="entr" presetSubtype="0" fill="hold" nodeType="clickEffect">
                                  <p:stCondLst>
                                    <p:cond delay="0"/>
                                  </p:stCondLst>
                                  <p:iterate type="lt">
                                    <p:tmPct val="0"/>
                                  </p:iterate>
                                  <p:childTnLst>
                                    <p:set>
                                      <p:cBhvr>
                                        <p:cTn id="49" dur="1" fill="hold">
                                          <p:stCondLst>
                                            <p:cond delay="0"/>
                                          </p:stCondLst>
                                        </p:cTn>
                                        <p:tgtEl>
                                          <p:spTgt spid="3">
                                            <p:txEl>
                                              <p:pRg st="0" end="0"/>
                                            </p:txEl>
                                          </p:spTgt>
                                        </p:tgtEl>
                                        <p:attrNameLst>
                                          <p:attrName>style.visibility</p:attrName>
                                        </p:attrNameLst>
                                      </p:cBhvr>
                                      <p:to>
                                        <p:strVal val="visible"/>
                                      </p:to>
                                    </p:set>
                                    <p:anim calcmode="lin" valueType="num">
                                      <p:cBhvr>
                                        <p:cTn id="50"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51"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3">
                                            <p:txEl>
                                              <p:pRg st="0" end="0"/>
                                            </p:txEl>
                                          </p:spTgt>
                                        </p:tgtEl>
                                      </p:cBhvr>
                                    </p:animEffect>
                                  </p:childTnLst>
                                </p:cTn>
                              </p:par>
                              <p:par>
                                <p:cTn id="53" presetID="29" presetClass="entr" presetSubtype="0" fill="hold" nodeType="with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 calcmode="lin" valueType="num">
                                      <p:cBhvr>
                                        <p:cTn id="55"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56"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3">
                                            <p:txEl>
                                              <p:pRg st="2" end="2"/>
                                            </p:txEl>
                                          </p:spTgt>
                                        </p:tgtEl>
                                      </p:cBhvr>
                                    </p:animEffect>
                                  </p:childTnLst>
                                </p:cTn>
                              </p:par>
                              <p:par>
                                <p:cTn id="58" presetID="29" presetClass="entr" presetSubtype="0" fill="hold" nodeType="withEffect">
                                  <p:stCondLst>
                                    <p:cond delay="0"/>
                                  </p:stCondLst>
                                  <p:childTnLst>
                                    <p:set>
                                      <p:cBhvr>
                                        <p:cTn id="59" dur="1" fill="hold">
                                          <p:stCondLst>
                                            <p:cond delay="0"/>
                                          </p:stCondLst>
                                        </p:cTn>
                                        <p:tgtEl>
                                          <p:spTgt spid="3">
                                            <p:txEl>
                                              <p:pRg st="4" end="4"/>
                                            </p:txEl>
                                          </p:spTgt>
                                        </p:tgtEl>
                                        <p:attrNameLst>
                                          <p:attrName>style.visibility</p:attrName>
                                        </p:attrNameLst>
                                      </p:cBhvr>
                                      <p:to>
                                        <p:strVal val="visible"/>
                                      </p:to>
                                    </p:set>
                                    <p:anim calcmode="lin" valueType="num">
                                      <p:cBhvr>
                                        <p:cTn id="60"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1"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62" dur="1000"/>
                                        <p:tgtEl>
                                          <p:spTgt spid="3">
                                            <p:txEl>
                                              <p:pRg st="4" end="4"/>
                                            </p:txEl>
                                          </p:spTgt>
                                        </p:tgtEl>
                                      </p:cBhvr>
                                    </p:animEffect>
                                  </p:childTnLst>
                                </p:cTn>
                              </p:par>
                              <p:par>
                                <p:cTn id="63" presetID="29" presetClass="entr" presetSubtype="0" fill="hold" nodeType="with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 calcmode="lin" valueType="num">
                                      <p:cBhvr>
                                        <p:cTn id="65"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66"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67" dur="1000"/>
                                        <p:tgtEl>
                                          <p:spTgt spid="3">
                                            <p:txEl>
                                              <p:pRg st="6" end="6"/>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51" presetClass="entr" presetSubtype="0" fill="hold" nodeType="clickEffect">
                                  <p:stCondLst>
                                    <p:cond delay="0"/>
                                  </p:stCondLst>
                                  <p:iterate type="lt">
                                    <p:tmPct val="0"/>
                                  </p:iterate>
                                  <p:childTnLst>
                                    <p:set>
                                      <p:cBhvr>
                                        <p:cTn id="71" dur="1" fill="hold">
                                          <p:stCondLst>
                                            <p:cond delay="0"/>
                                          </p:stCondLst>
                                        </p:cTn>
                                        <p:tgtEl>
                                          <p:spTgt spid="3">
                                            <p:txEl>
                                              <p:pRg st="0" end="0"/>
                                            </p:txEl>
                                          </p:spTgt>
                                        </p:tgtEl>
                                        <p:attrNameLst>
                                          <p:attrName>style.visibility</p:attrName>
                                        </p:attrNameLst>
                                      </p:cBhvr>
                                      <p:to>
                                        <p:strVal val="visible"/>
                                      </p:to>
                                    </p:set>
                                    <p:animEffect transition="in" filter="fade">
                                      <p:cBhvr>
                                        <p:cTn id="72" dur="770" decel="100000"/>
                                        <p:tgtEl>
                                          <p:spTgt spid="3">
                                            <p:txEl>
                                              <p:pRg st="0" end="0"/>
                                            </p:txEl>
                                          </p:spTgt>
                                        </p:tgtEl>
                                      </p:cBhvr>
                                    </p:animEffect>
                                    <p:animScale>
                                      <p:cBhvr>
                                        <p:cTn id="73" dur="770" decel="100000"/>
                                        <p:tgtEl>
                                          <p:spTgt spid="3">
                                            <p:txEl>
                                              <p:pRg st="0" end="0"/>
                                            </p:txEl>
                                          </p:spTgt>
                                        </p:tgtEl>
                                      </p:cBhvr>
                                      <p:from x="10000" y="10000"/>
                                      <p:to x="200000" y="450000"/>
                                    </p:animScale>
                                    <p:animScale>
                                      <p:cBhvr>
                                        <p:cTn id="74" dur="1230" accel="100000" fill="hold">
                                          <p:stCondLst>
                                            <p:cond delay="770"/>
                                          </p:stCondLst>
                                        </p:cTn>
                                        <p:tgtEl>
                                          <p:spTgt spid="3">
                                            <p:txEl>
                                              <p:pRg st="0" end="0"/>
                                            </p:txEl>
                                          </p:spTgt>
                                        </p:tgtEl>
                                      </p:cBhvr>
                                      <p:from x="200000" y="450000"/>
                                      <p:to x="100000" y="100000"/>
                                    </p:animScale>
                                    <p:set>
                                      <p:cBhvr>
                                        <p:cTn id="75" dur="770" fill="hold"/>
                                        <p:tgtEl>
                                          <p:spTgt spid="3">
                                            <p:txEl>
                                              <p:pRg st="0" end="0"/>
                                            </p:txEl>
                                          </p:spTgt>
                                        </p:tgtEl>
                                        <p:attrNameLst>
                                          <p:attrName>ppt_x</p:attrName>
                                        </p:attrNameLst>
                                      </p:cBhvr>
                                      <p:to>
                                        <p:strVal val="(0.5)"/>
                                      </p:to>
                                    </p:set>
                                    <p:anim from="(0.5)" to="(#ppt_x)" calcmode="lin" valueType="num">
                                      <p:cBhvr>
                                        <p:cTn id="76" dur="1230" accel="100000" fill="hold">
                                          <p:stCondLst>
                                            <p:cond delay="770"/>
                                          </p:stCondLst>
                                        </p:cTn>
                                        <p:tgtEl>
                                          <p:spTgt spid="3">
                                            <p:txEl>
                                              <p:pRg st="0" end="0"/>
                                            </p:txEl>
                                          </p:spTgt>
                                        </p:tgtEl>
                                        <p:attrNameLst>
                                          <p:attrName>ppt_x</p:attrName>
                                        </p:attrNameLst>
                                      </p:cBhvr>
                                    </p:anim>
                                    <p:set>
                                      <p:cBhvr>
                                        <p:cTn id="77" dur="770" fill="hold"/>
                                        <p:tgtEl>
                                          <p:spTgt spid="3">
                                            <p:txEl>
                                              <p:pRg st="0" end="0"/>
                                            </p:txEl>
                                          </p:spTgt>
                                        </p:tgtEl>
                                        <p:attrNameLst>
                                          <p:attrName>ppt_y</p:attrName>
                                        </p:attrNameLst>
                                      </p:cBhvr>
                                      <p:to>
                                        <p:strVal val="(#ppt_y+0.4)"/>
                                      </p:to>
                                    </p:set>
                                    <p:anim from="(#ppt_y+0.4)" to="(#ppt_y)" calcmode="lin" valueType="num">
                                      <p:cBhvr>
                                        <p:cTn id="78" dur="1230" accel="100000" fill="hold">
                                          <p:stCondLst>
                                            <p:cond delay="770"/>
                                          </p:stCondLst>
                                        </p:cTn>
                                        <p:tgtEl>
                                          <p:spTgt spid="3">
                                            <p:txEl>
                                              <p:pRg st="0" end="0"/>
                                            </p:txEl>
                                          </p:spTgt>
                                        </p:tgtEl>
                                        <p:attrNameLst>
                                          <p:attrName>ppt_y</p:attrName>
                                        </p:attrNameLst>
                                      </p:cBhvr>
                                    </p:anim>
                                  </p:childTnLst>
                                </p:cTn>
                              </p:par>
                              <p:par>
                                <p:cTn id="79" presetID="51" presetClass="entr" presetSubtype="0" fill="hold" nodeType="withEffect">
                                  <p:stCondLst>
                                    <p:cond delay="0"/>
                                  </p:stCondLst>
                                  <p:childTnLst>
                                    <p:set>
                                      <p:cBhvr>
                                        <p:cTn id="80" dur="1" fill="hold">
                                          <p:stCondLst>
                                            <p:cond delay="0"/>
                                          </p:stCondLst>
                                        </p:cTn>
                                        <p:tgtEl>
                                          <p:spTgt spid="3">
                                            <p:txEl>
                                              <p:pRg st="2" end="2"/>
                                            </p:txEl>
                                          </p:spTgt>
                                        </p:tgtEl>
                                        <p:attrNameLst>
                                          <p:attrName>style.visibility</p:attrName>
                                        </p:attrNameLst>
                                      </p:cBhvr>
                                      <p:to>
                                        <p:strVal val="visible"/>
                                      </p:to>
                                    </p:set>
                                    <p:animEffect transition="in" filter="fade">
                                      <p:cBhvr>
                                        <p:cTn id="81" dur="770" decel="100000"/>
                                        <p:tgtEl>
                                          <p:spTgt spid="3">
                                            <p:txEl>
                                              <p:pRg st="2" end="2"/>
                                            </p:txEl>
                                          </p:spTgt>
                                        </p:tgtEl>
                                      </p:cBhvr>
                                    </p:animEffect>
                                    <p:animScale>
                                      <p:cBhvr>
                                        <p:cTn id="82" dur="770" decel="100000"/>
                                        <p:tgtEl>
                                          <p:spTgt spid="3">
                                            <p:txEl>
                                              <p:pRg st="2" end="2"/>
                                            </p:txEl>
                                          </p:spTgt>
                                        </p:tgtEl>
                                      </p:cBhvr>
                                      <p:from x="10000" y="10000"/>
                                      <p:to x="200000" y="450000"/>
                                    </p:animScale>
                                    <p:animScale>
                                      <p:cBhvr>
                                        <p:cTn id="83" dur="1230" accel="100000" fill="hold">
                                          <p:stCondLst>
                                            <p:cond delay="770"/>
                                          </p:stCondLst>
                                        </p:cTn>
                                        <p:tgtEl>
                                          <p:spTgt spid="3">
                                            <p:txEl>
                                              <p:pRg st="2" end="2"/>
                                            </p:txEl>
                                          </p:spTgt>
                                        </p:tgtEl>
                                      </p:cBhvr>
                                      <p:from x="200000" y="450000"/>
                                      <p:to x="100000" y="100000"/>
                                    </p:animScale>
                                    <p:set>
                                      <p:cBhvr>
                                        <p:cTn id="84" dur="770" fill="hold"/>
                                        <p:tgtEl>
                                          <p:spTgt spid="3">
                                            <p:txEl>
                                              <p:pRg st="2" end="2"/>
                                            </p:txEl>
                                          </p:spTgt>
                                        </p:tgtEl>
                                        <p:attrNameLst>
                                          <p:attrName>ppt_x</p:attrName>
                                        </p:attrNameLst>
                                      </p:cBhvr>
                                      <p:to>
                                        <p:strVal val="(0.5)"/>
                                      </p:to>
                                    </p:set>
                                    <p:anim from="(0.5)" to="(#ppt_x)" calcmode="lin" valueType="num">
                                      <p:cBhvr>
                                        <p:cTn id="85" dur="1230" accel="100000" fill="hold">
                                          <p:stCondLst>
                                            <p:cond delay="770"/>
                                          </p:stCondLst>
                                        </p:cTn>
                                        <p:tgtEl>
                                          <p:spTgt spid="3">
                                            <p:txEl>
                                              <p:pRg st="2" end="2"/>
                                            </p:txEl>
                                          </p:spTgt>
                                        </p:tgtEl>
                                        <p:attrNameLst>
                                          <p:attrName>ppt_x</p:attrName>
                                        </p:attrNameLst>
                                      </p:cBhvr>
                                    </p:anim>
                                    <p:set>
                                      <p:cBhvr>
                                        <p:cTn id="86" dur="770" fill="hold"/>
                                        <p:tgtEl>
                                          <p:spTgt spid="3">
                                            <p:txEl>
                                              <p:pRg st="2" end="2"/>
                                            </p:txEl>
                                          </p:spTgt>
                                        </p:tgtEl>
                                        <p:attrNameLst>
                                          <p:attrName>ppt_y</p:attrName>
                                        </p:attrNameLst>
                                      </p:cBhvr>
                                      <p:to>
                                        <p:strVal val="(#ppt_y+0.4)"/>
                                      </p:to>
                                    </p:set>
                                    <p:anim from="(#ppt_y+0.4)" to="(#ppt_y)" calcmode="lin" valueType="num">
                                      <p:cBhvr>
                                        <p:cTn id="87" dur="1230" accel="100000" fill="hold">
                                          <p:stCondLst>
                                            <p:cond delay="770"/>
                                          </p:stCondLst>
                                        </p:cTn>
                                        <p:tgtEl>
                                          <p:spTgt spid="3">
                                            <p:txEl>
                                              <p:pRg st="2" end="2"/>
                                            </p:txEl>
                                          </p:spTgt>
                                        </p:tgtEl>
                                        <p:attrNameLst>
                                          <p:attrName>ppt_y</p:attrName>
                                        </p:attrNameLst>
                                      </p:cBhvr>
                                    </p:anim>
                                  </p:childTnLst>
                                </p:cTn>
                              </p:par>
                              <p:par>
                                <p:cTn id="88" presetID="51" presetClass="entr" presetSubtype="0" fill="hold" nodeType="withEffect">
                                  <p:stCondLst>
                                    <p:cond delay="0"/>
                                  </p:stCondLst>
                                  <p:childTnLst>
                                    <p:set>
                                      <p:cBhvr>
                                        <p:cTn id="89" dur="1" fill="hold">
                                          <p:stCondLst>
                                            <p:cond delay="0"/>
                                          </p:stCondLst>
                                        </p:cTn>
                                        <p:tgtEl>
                                          <p:spTgt spid="3">
                                            <p:txEl>
                                              <p:pRg st="4" end="4"/>
                                            </p:txEl>
                                          </p:spTgt>
                                        </p:tgtEl>
                                        <p:attrNameLst>
                                          <p:attrName>style.visibility</p:attrName>
                                        </p:attrNameLst>
                                      </p:cBhvr>
                                      <p:to>
                                        <p:strVal val="visible"/>
                                      </p:to>
                                    </p:set>
                                    <p:animEffect transition="in" filter="fade">
                                      <p:cBhvr>
                                        <p:cTn id="90" dur="770" decel="100000"/>
                                        <p:tgtEl>
                                          <p:spTgt spid="3">
                                            <p:txEl>
                                              <p:pRg st="4" end="4"/>
                                            </p:txEl>
                                          </p:spTgt>
                                        </p:tgtEl>
                                      </p:cBhvr>
                                    </p:animEffect>
                                    <p:animScale>
                                      <p:cBhvr>
                                        <p:cTn id="91" dur="770" decel="100000"/>
                                        <p:tgtEl>
                                          <p:spTgt spid="3">
                                            <p:txEl>
                                              <p:pRg st="4" end="4"/>
                                            </p:txEl>
                                          </p:spTgt>
                                        </p:tgtEl>
                                      </p:cBhvr>
                                      <p:from x="10000" y="10000"/>
                                      <p:to x="200000" y="450000"/>
                                    </p:animScale>
                                    <p:animScale>
                                      <p:cBhvr>
                                        <p:cTn id="92" dur="1230" accel="100000" fill="hold">
                                          <p:stCondLst>
                                            <p:cond delay="770"/>
                                          </p:stCondLst>
                                        </p:cTn>
                                        <p:tgtEl>
                                          <p:spTgt spid="3">
                                            <p:txEl>
                                              <p:pRg st="4" end="4"/>
                                            </p:txEl>
                                          </p:spTgt>
                                        </p:tgtEl>
                                      </p:cBhvr>
                                      <p:from x="200000" y="450000"/>
                                      <p:to x="100000" y="100000"/>
                                    </p:animScale>
                                    <p:set>
                                      <p:cBhvr>
                                        <p:cTn id="93" dur="770" fill="hold"/>
                                        <p:tgtEl>
                                          <p:spTgt spid="3">
                                            <p:txEl>
                                              <p:pRg st="4" end="4"/>
                                            </p:txEl>
                                          </p:spTgt>
                                        </p:tgtEl>
                                        <p:attrNameLst>
                                          <p:attrName>ppt_x</p:attrName>
                                        </p:attrNameLst>
                                      </p:cBhvr>
                                      <p:to>
                                        <p:strVal val="(0.5)"/>
                                      </p:to>
                                    </p:set>
                                    <p:anim from="(0.5)" to="(#ppt_x)" calcmode="lin" valueType="num">
                                      <p:cBhvr>
                                        <p:cTn id="94" dur="1230" accel="100000" fill="hold">
                                          <p:stCondLst>
                                            <p:cond delay="770"/>
                                          </p:stCondLst>
                                        </p:cTn>
                                        <p:tgtEl>
                                          <p:spTgt spid="3">
                                            <p:txEl>
                                              <p:pRg st="4" end="4"/>
                                            </p:txEl>
                                          </p:spTgt>
                                        </p:tgtEl>
                                        <p:attrNameLst>
                                          <p:attrName>ppt_x</p:attrName>
                                        </p:attrNameLst>
                                      </p:cBhvr>
                                    </p:anim>
                                    <p:set>
                                      <p:cBhvr>
                                        <p:cTn id="95" dur="770" fill="hold"/>
                                        <p:tgtEl>
                                          <p:spTgt spid="3">
                                            <p:txEl>
                                              <p:pRg st="4" end="4"/>
                                            </p:txEl>
                                          </p:spTgt>
                                        </p:tgtEl>
                                        <p:attrNameLst>
                                          <p:attrName>ppt_y</p:attrName>
                                        </p:attrNameLst>
                                      </p:cBhvr>
                                      <p:to>
                                        <p:strVal val="(#ppt_y+0.4)"/>
                                      </p:to>
                                    </p:set>
                                    <p:anim from="(#ppt_y+0.4)" to="(#ppt_y)" calcmode="lin" valueType="num">
                                      <p:cBhvr>
                                        <p:cTn id="96" dur="1230" accel="100000" fill="hold">
                                          <p:stCondLst>
                                            <p:cond delay="770"/>
                                          </p:stCondLst>
                                        </p:cTn>
                                        <p:tgtEl>
                                          <p:spTgt spid="3">
                                            <p:txEl>
                                              <p:pRg st="4" end="4"/>
                                            </p:txEl>
                                          </p:spTgt>
                                        </p:tgtEl>
                                        <p:attrNameLst>
                                          <p:attrName>ppt_y</p:attrName>
                                        </p:attrNameLst>
                                      </p:cBhvr>
                                    </p:anim>
                                  </p:childTnLst>
                                </p:cTn>
                              </p:par>
                              <p:par>
                                <p:cTn id="97" presetID="51" presetClass="entr" presetSubtype="0" fill="hold" nodeType="withEffect">
                                  <p:stCondLst>
                                    <p:cond delay="0"/>
                                  </p:stCondLst>
                                  <p:childTnLst>
                                    <p:set>
                                      <p:cBhvr>
                                        <p:cTn id="98" dur="1" fill="hold">
                                          <p:stCondLst>
                                            <p:cond delay="0"/>
                                          </p:stCondLst>
                                        </p:cTn>
                                        <p:tgtEl>
                                          <p:spTgt spid="3">
                                            <p:txEl>
                                              <p:pRg st="6" end="6"/>
                                            </p:txEl>
                                          </p:spTgt>
                                        </p:tgtEl>
                                        <p:attrNameLst>
                                          <p:attrName>style.visibility</p:attrName>
                                        </p:attrNameLst>
                                      </p:cBhvr>
                                      <p:to>
                                        <p:strVal val="visible"/>
                                      </p:to>
                                    </p:set>
                                    <p:animEffect transition="in" filter="fade">
                                      <p:cBhvr>
                                        <p:cTn id="99" dur="770" decel="100000"/>
                                        <p:tgtEl>
                                          <p:spTgt spid="3">
                                            <p:txEl>
                                              <p:pRg st="6" end="6"/>
                                            </p:txEl>
                                          </p:spTgt>
                                        </p:tgtEl>
                                      </p:cBhvr>
                                    </p:animEffect>
                                    <p:animScale>
                                      <p:cBhvr>
                                        <p:cTn id="100" dur="770" decel="100000"/>
                                        <p:tgtEl>
                                          <p:spTgt spid="3">
                                            <p:txEl>
                                              <p:pRg st="6" end="6"/>
                                            </p:txEl>
                                          </p:spTgt>
                                        </p:tgtEl>
                                      </p:cBhvr>
                                      <p:from x="10000" y="10000"/>
                                      <p:to x="200000" y="450000"/>
                                    </p:animScale>
                                    <p:animScale>
                                      <p:cBhvr>
                                        <p:cTn id="101" dur="1230" accel="100000" fill="hold">
                                          <p:stCondLst>
                                            <p:cond delay="770"/>
                                          </p:stCondLst>
                                        </p:cTn>
                                        <p:tgtEl>
                                          <p:spTgt spid="3">
                                            <p:txEl>
                                              <p:pRg st="6" end="6"/>
                                            </p:txEl>
                                          </p:spTgt>
                                        </p:tgtEl>
                                      </p:cBhvr>
                                      <p:from x="200000" y="450000"/>
                                      <p:to x="100000" y="100000"/>
                                    </p:animScale>
                                    <p:set>
                                      <p:cBhvr>
                                        <p:cTn id="102" dur="770" fill="hold"/>
                                        <p:tgtEl>
                                          <p:spTgt spid="3">
                                            <p:txEl>
                                              <p:pRg st="6" end="6"/>
                                            </p:txEl>
                                          </p:spTgt>
                                        </p:tgtEl>
                                        <p:attrNameLst>
                                          <p:attrName>ppt_x</p:attrName>
                                        </p:attrNameLst>
                                      </p:cBhvr>
                                      <p:to>
                                        <p:strVal val="(0.5)"/>
                                      </p:to>
                                    </p:set>
                                    <p:anim from="(0.5)" to="(#ppt_x)" calcmode="lin" valueType="num">
                                      <p:cBhvr>
                                        <p:cTn id="103" dur="1230" accel="100000" fill="hold">
                                          <p:stCondLst>
                                            <p:cond delay="770"/>
                                          </p:stCondLst>
                                        </p:cTn>
                                        <p:tgtEl>
                                          <p:spTgt spid="3">
                                            <p:txEl>
                                              <p:pRg st="6" end="6"/>
                                            </p:txEl>
                                          </p:spTgt>
                                        </p:tgtEl>
                                        <p:attrNameLst>
                                          <p:attrName>ppt_x</p:attrName>
                                        </p:attrNameLst>
                                      </p:cBhvr>
                                    </p:anim>
                                    <p:set>
                                      <p:cBhvr>
                                        <p:cTn id="104" dur="770" fill="hold"/>
                                        <p:tgtEl>
                                          <p:spTgt spid="3">
                                            <p:txEl>
                                              <p:pRg st="6" end="6"/>
                                            </p:txEl>
                                          </p:spTgt>
                                        </p:tgtEl>
                                        <p:attrNameLst>
                                          <p:attrName>ppt_y</p:attrName>
                                        </p:attrNameLst>
                                      </p:cBhvr>
                                      <p:to>
                                        <p:strVal val="(#ppt_y+0.4)"/>
                                      </p:to>
                                    </p:set>
                                    <p:anim from="(#ppt_y+0.4)" to="(#ppt_y)" calcmode="lin" valueType="num">
                                      <p:cBhvr>
                                        <p:cTn id="105" dur="1230" accel="100000" fill="hold">
                                          <p:stCondLst>
                                            <p:cond delay="770"/>
                                          </p:stCondLst>
                                        </p:cTn>
                                        <p:tgtEl>
                                          <p:spTgt spid="3">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060848"/>
            <a:ext cx="8229600" cy="4525963"/>
          </a:xfrm>
        </p:spPr>
        <p:txBody>
          <a:bodyPr>
            <a:normAutofit/>
          </a:bodyPr>
          <a:lstStyle/>
          <a:p>
            <a:pPr marL="514350" indent="-514350">
              <a:buFont typeface="+mj-lt"/>
              <a:buAutoNum type="arabicPeriod"/>
            </a:pPr>
            <a:r>
              <a:rPr lang="en-US" sz="2400" dirty="0" smtClean="0"/>
              <a:t>We came out with some survey questions and selected the best 10 questions among all.</a:t>
            </a:r>
          </a:p>
          <a:p>
            <a:pPr marL="514350" indent="-514350">
              <a:buFont typeface="+mj-lt"/>
              <a:buAutoNum type="arabicPeriod"/>
            </a:pPr>
            <a:endParaRPr lang="en-US" sz="2400" dirty="0" smtClean="0"/>
          </a:p>
          <a:p>
            <a:pPr marL="514350" indent="-514350">
              <a:buFont typeface="+mj-lt"/>
              <a:buAutoNum type="arabicPeriod"/>
            </a:pPr>
            <a:r>
              <a:rPr lang="en-US" sz="2400" dirty="0" smtClean="0"/>
              <a:t>We printed out twenty copies of the survey itself.</a:t>
            </a:r>
          </a:p>
          <a:p>
            <a:pPr marL="514350" indent="-514350">
              <a:buFont typeface="+mj-lt"/>
              <a:buAutoNum type="arabicPeriod"/>
            </a:pPr>
            <a:endParaRPr lang="en-US" sz="2400" dirty="0"/>
          </a:p>
          <a:p>
            <a:pPr marL="514350" indent="-514350">
              <a:buFont typeface="+mj-lt"/>
              <a:buAutoNum type="arabicPeriod"/>
            </a:pPr>
            <a:r>
              <a:rPr lang="en-US" sz="2400" dirty="0" smtClean="0"/>
              <a:t>During recess time, we survey the 20 RI sec 2 students.</a:t>
            </a:r>
          </a:p>
          <a:p>
            <a:pPr marL="514350" indent="-514350">
              <a:buFont typeface="+mj-lt"/>
              <a:buAutoNum type="arabicPeriod"/>
            </a:pPr>
            <a:endParaRPr lang="en-US" sz="2400" dirty="0"/>
          </a:p>
          <a:p>
            <a:pPr marL="514350" indent="-514350">
              <a:buFont typeface="+mj-lt"/>
              <a:buAutoNum type="arabicPeriod"/>
            </a:pPr>
            <a:r>
              <a:rPr lang="en-US" sz="2400" dirty="0" smtClean="0"/>
              <a:t>We then keyed in the results of the survey.</a:t>
            </a:r>
            <a:endParaRPr lang="en-US" sz="2400" dirty="0"/>
          </a:p>
          <a:p>
            <a:pPr marL="514350" indent="-514350">
              <a:buFont typeface="+mj-lt"/>
              <a:buAutoNum type="arabicPeriod"/>
            </a:pPr>
            <a:endParaRPr lang="en-SG" sz="2400" dirty="0"/>
          </a:p>
        </p:txBody>
      </p:sp>
      <p:sp>
        <p:nvSpPr>
          <p:cNvPr id="5" name="Rectangle 4"/>
          <p:cNvSpPr/>
          <p:nvPr/>
        </p:nvSpPr>
        <p:spPr>
          <a:xfrm>
            <a:off x="2034663" y="332656"/>
            <a:ext cx="448398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Methodology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TextBox 5"/>
          <p:cNvSpPr txBox="1"/>
          <p:nvPr/>
        </p:nvSpPr>
        <p:spPr>
          <a:xfrm>
            <a:off x="539552" y="1268760"/>
            <a:ext cx="2112310" cy="584775"/>
          </a:xfrm>
          <a:prstGeom prst="rect">
            <a:avLst/>
          </a:prstGeom>
          <a:noFill/>
        </p:spPr>
        <p:txBody>
          <a:bodyPr wrap="none" rtlCol="0">
            <a:spAutoFit/>
          </a:bodyPr>
          <a:lstStyle/>
          <a:p>
            <a:r>
              <a:rPr lang="en-US" sz="3200" u="sng" dirty="0" smtClean="0"/>
              <a:t>Procedures</a:t>
            </a:r>
            <a:r>
              <a:rPr lang="en-US" dirty="0" smtClean="0"/>
              <a:t> </a:t>
            </a:r>
            <a:endParaRPr lang="en-SG" dirty="0"/>
          </a:p>
        </p:txBody>
      </p:sp>
      <p:pic>
        <p:nvPicPr>
          <p:cNvPr id="29698" name="Picture 2" descr="http://t3.gstatic.com/images?q=tbn:ANd9GcTugxvS2AgIxQFd3NyGBmGnYIwo5OJb5CVVlG-XPxzRl3uLTV8eYJ9Vyw">
            <a:hlinkClick r:id="rId2"/>
          </p:cNvPr>
          <p:cNvPicPr>
            <a:picLocks noChangeAspect="1" noChangeArrowheads="1"/>
          </p:cNvPicPr>
          <p:nvPr/>
        </p:nvPicPr>
        <p:blipFill>
          <a:blip r:embed="rId3" cstate="print"/>
          <a:srcRect/>
          <a:stretch>
            <a:fillRect/>
          </a:stretch>
        </p:blipFill>
        <p:spPr bwMode="auto">
          <a:xfrm>
            <a:off x="7487816" y="5084562"/>
            <a:ext cx="1656184" cy="1773438"/>
          </a:xfrm>
          <a:prstGeom prst="rect">
            <a:avLst/>
          </a:prstGeom>
          <a:noFill/>
        </p:spPr>
      </p:pic>
      <p:pic>
        <p:nvPicPr>
          <p:cNvPr id="29700" name="Picture 4" descr="http://t1.gstatic.com/images?q=tbn:ANd9GcQIuzngUbaB2y3-SiGzHJbNw0ZXgXU-Ivaa-qjXkZgU9bRqKjlMd8x-4g">
            <a:hlinkClick r:id="rId4"/>
          </p:cNvPr>
          <p:cNvPicPr>
            <a:picLocks noChangeAspect="1" noChangeArrowheads="1"/>
          </p:cNvPicPr>
          <p:nvPr/>
        </p:nvPicPr>
        <p:blipFill>
          <a:blip r:embed="rId5" cstate="print"/>
          <a:srcRect/>
          <a:stretch>
            <a:fillRect/>
          </a:stretch>
        </p:blipFill>
        <p:spPr bwMode="auto">
          <a:xfrm>
            <a:off x="0" y="-171400"/>
            <a:ext cx="1475656" cy="14756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checkerboard(across)">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from="(-#ppt_w/2)" to="(#ppt_x)" calcmode="lin" valueType="num">
                                      <p:cBhvr>
                                        <p:cTn id="18" dur="600" fill="hold">
                                          <p:stCondLst>
                                            <p:cond delay="0"/>
                                          </p:stCondLst>
                                        </p:cTn>
                                        <p:tgtEl>
                                          <p:spTgt spid="3">
                                            <p:txEl>
                                              <p:pRg st="0" end="0"/>
                                            </p:txEl>
                                          </p:spTgt>
                                        </p:tgtEl>
                                        <p:attrNameLst>
                                          <p:attrName>ppt_x</p:attrName>
                                        </p:attrNameLst>
                                      </p:cBhvr>
                                    </p:anim>
                                    <p:anim from="0" to="-1.0" calcmode="lin" valueType="num">
                                      <p:cBhvr>
                                        <p:cTn id="19" dur="200" decel="50000" autoRev="1" fill="hold">
                                          <p:stCondLst>
                                            <p:cond delay="600"/>
                                          </p:stCondLst>
                                        </p:cTn>
                                        <p:tgtEl>
                                          <p:spTgt spid="3">
                                            <p:txEl>
                                              <p:pRg st="0" end="0"/>
                                            </p:txEl>
                                          </p:spTgt>
                                        </p:tgtEl>
                                        <p:attrNameLst>
                                          <p:attrName>xshear</p:attrName>
                                        </p:attrNameLst>
                                      </p:cBhvr>
                                    </p:anim>
                                    <p:animScale>
                                      <p:cBhvr>
                                        <p:cTn id="20" dur="200" decel="100000" autoRev="1" fill="hold">
                                          <p:stCondLst>
                                            <p:cond delay="600"/>
                                          </p:stCondLst>
                                        </p:cTn>
                                        <p:tgtEl>
                                          <p:spTgt spid="3">
                                            <p:txEl>
                                              <p:pRg st="0" end="0"/>
                                            </p:txEl>
                                          </p:spTgt>
                                        </p:tgtEl>
                                      </p:cBhvr>
                                      <p:from x="100000" y="100000"/>
                                      <p:to x="80000" y="100000"/>
                                    </p:animScale>
                                    <p:anim by="(#ppt_h/3+#ppt_w*0.1)" calcmode="lin" valueType="num">
                                      <p:cBhvr additive="sum">
                                        <p:cTn id="21" dur="200" decel="100000" autoRev="1" fill="hold">
                                          <p:stCondLst>
                                            <p:cond delay="600"/>
                                          </p:stCondLst>
                                        </p:cTn>
                                        <p:tgtEl>
                                          <p:spTgt spid="3">
                                            <p:txEl>
                                              <p:pRg st="0" end="0"/>
                                            </p:txEl>
                                          </p:spTgt>
                                        </p:tgtEl>
                                        <p:attrNameLst>
                                          <p:attrName>ppt_x</p:attrName>
                                        </p:attrNameLst>
                                      </p:cBhvr>
                                    </p:anim>
                                  </p:childTnLst>
                                </p:cTn>
                              </p:par>
                              <p:par>
                                <p:cTn id="22" presetID="34"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from="(-#ppt_w/2)" to="(#ppt_x)" calcmode="lin" valueType="num">
                                      <p:cBhvr>
                                        <p:cTn id="24" dur="600" fill="hold">
                                          <p:stCondLst>
                                            <p:cond delay="0"/>
                                          </p:stCondLst>
                                        </p:cTn>
                                        <p:tgtEl>
                                          <p:spTgt spid="3">
                                            <p:txEl>
                                              <p:pRg st="2" end="2"/>
                                            </p:txEl>
                                          </p:spTgt>
                                        </p:tgtEl>
                                        <p:attrNameLst>
                                          <p:attrName>ppt_x</p:attrName>
                                        </p:attrNameLst>
                                      </p:cBhvr>
                                    </p:anim>
                                    <p:anim from="0" to="-1.0" calcmode="lin" valueType="num">
                                      <p:cBhvr>
                                        <p:cTn id="25" dur="200" decel="50000" autoRev="1" fill="hold">
                                          <p:stCondLst>
                                            <p:cond delay="600"/>
                                          </p:stCondLst>
                                        </p:cTn>
                                        <p:tgtEl>
                                          <p:spTgt spid="3">
                                            <p:txEl>
                                              <p:pRg st="2" end="2"/>
                                            </p:txEl>
                                          </p:spTgt>
                                        </p:tgtEl>
                                        <p:attrNameLst>
                                          <p:attrName>xshear</p:attrName>
                                        </p:attrNameLst>
                                      </p:cBhvr>
                                    </p:anim>
                                    <p:animScale>
                                      <p:cBhvr>
                                        <p:cTn id="26" dur="200" decel="100000" autoRev="1" fill="hold">
                                          <p:stCondLst>
                                            <p:cond delay="600"/>
                                          </p:stCondLst>
                                        </p:cTn>
                                        <p:tgtEl>
                                          <p:spTgt spid="3">
                                            <p:txEl>
                                              <p:pRg st="2" end="2"/>
                                            </p:txEl>
                                          </p:spTgt>
                                        </p:tgtEl>
                                      </p:cBhvr>
                                      <p:from x="100000" y="100000"/>
                                      <p:to x="80000" y="100000"/>
                                    </p:animScale>
                                    <p:anim by="(#ppt_h/3+#ppt_w*0.1)" calcmode="lin" valueType="num">
                                      <p:cBhvr additive="sum">
                                        <p:cTn id="27" dur="200" decel="100000" autoRev="1" fill="hold">
                                          <p:stCondLst>
                                            <p:cond delay="600"/>
                                          </p:stCondLst>
                                        </p:cTn>
                                        <p:tgtEl>
                                          <p:spTgt spid="3">
                                            <p:txEl>
                                              <p:pRg st="2" end="2"/>
                                            </p:txEl>
                                          </p:spTgt>
                                        </p:tgtEl>
                                        <p:attrNameLst>
                                          <p:attrName>ppt_x</p:attrName>
                                        </p:attrNameLst>
                                      </p:cBhvr>
                                    </p:anim>
                                  </p:childTnLst>
                                </p:cTn>
                              </p:par>
                              <p:par>
                                <p:cTn id="28" presetID="34"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from="(-#ppt_w/2)" to="(#ppt_x)" calcmode="lin" valueType="num">
                                      <p:cBhvr>
                                        <p:cTn id="30" dur="600" fill="hold">
                                          <p:stCondLst>
                                            <p:cond delay="0"/>
                                          </p:stCondLst>
                                        </p:cTn>
                                        <p:tgtEl>
                                          <p:spTgt spid="3">
                                            <p:txEl>
                                              <p:pRg st="4" end="4"/>
                                            </p:txEl>
                                          </p:spTgt>
                                        </p:tgtEl>
                                        <p:attrNameLst>
                                          <p:attrName>ppt_x</p:attrName>
                                        </p:attrNameLst>
                                      </p:cBhvr>
                                    </p:anim>
                                    <p:anim from="0" to="-1.0" calcmode="lin" valueType="num">
                                      <p:cBhvr>
                                        <p:cTn id="31" dur="200" decel="50000" autoRev="1" fill="hold">
                                          <p:stCondLst>
                                            <p:cond delay="600"/>
                                          </p:stCondLst>
                                        </p:cTn>
                                        <p:tgtEl>
                                          <p:spTgt spid="3">
                                            <p:txEl>
                                              <p:pRg st="4" end="4"/>
                                            </p:txEl>
                                          </p:spTgt>
                                        </p:tgtEl>
                                        <p:attrNameLst>
                                          <p:attrName>xshear</p:attrName>
                                        </p:attrNameLst>
                                      </p:cBhvr>
                                    </p:anim>
                                    <p:animScale>
                                      <p:cBhvr>
                                        <p:cTn id="32" dur="200" decel="100000" autoRev="1" fill="hold">
                                          <p:stCondLst>
                                            <p:cond delay="600"/>
                                          </p:stCondLst>
                                        </p:cTn>
                                        <p:tgtEl>
                                          <p:spTgt spid="3">
                                            <p:txEl>
                                              <p:pRg st="4" end="4"/>
                                            </p:txEl>
                                          </p:spTgt>
                                        </p:tgtEl>
                                      </p:cBhvr>
                                      <p:from x="100000" y="100000"/>
                                      <p:to x="80000" y="100000"/>
                                    </p:animScale>
                                    <p:anim by="(#ppt_h/3+#ppt_w*0.1)" calcmode="lin" valueType="num">
                                      <p:cBhvr additive="sum">
                                        <p:cTn id="33" dur="200" decel="100000" autoRev="1" fill="hold">
                                          <p:stCondLst>
                                            <p:cond delay="600"/>
                                          </p:stCondLst>
                                        </p:cTn>
                                        <p:tgtEl>
                                          <p:spTgt spid="3">
                                            <p:txEl>
                                              <p:pRg st="4" end="4"/>
                                            </p:txEl>
                                          </p:spTgt>
                                        </p:tgtEl>
                                        <p:attrNameLst>
                                          <p:attrName>ppt_x</p:attrName>
                                        </p:attrNameLst>
                                      </p:cBhvr>
                                    </p:anim>
                                  </p:childTnLst>
                                </p:cTn>
                              </p:par>
                              <p:par>
                                <p:cTn id="34" presetID="34"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from="(-#ppt_w/2)" to="(#ppt_x)" calcmode="lin" valueType="num">
                                      <p:cBhvr>
                                        <p:cTn id="36" dur="600" fill="hold">
                                          <p:stCondLst>
                                            <p:cond delay="0"/>
                                          </p:stCondLst>
                                        </p:cTn>
                                        <p:tgtEl>
                                          <p:spTgt spid="3">
                                            <p:txEl>
                                              <p:pRg st="6" end="6"/>
                                            </p:txEl>
                                          </p:spTgt>
                                        </p:tgtEl>
                                        <p:attrNameLst>
                                          <p:attrName>ppt_x</p:attrName>
                                        </p:attrNameLst>
                                      </p:cBhvr>
                                    </p:anim>
                                    <p:anim from="0" to="-1.0" calcmode="lin" valueType="num">
                                      <p:cBhvr>
                                        <p:cTn id="37" dur="200" decel="50000" autoRev="1" fill="hold">
                                          <p:stCondLst>
                                            <p:cond delay="600"/>
                                          </p:stCondLst>
                                        </p:cTn>
                                        <p:tgtEl>
                                          <p:spTgt spid="3">
                                            <p:txEl>
                                              <p:pRg st="6" end="6"/>
                                            </p:txEl>
                                          </p:spTgt>
                                        </p:tgtEl>
                                        <p:attrNameLst>
                                          <p:attrName>xshear</p:attrName>
                                        </p:attrNameLst>
                                      </p:cBhvr>
                                    </p:anim>
                                    <p:animScale>
                                      <p:cBhvr>
                                        <p:cTn id="38" dur="200" decel="100000" autoRev="1" fill="hold">
                                          <p:stCondLst>
                                            <p:cond delay="600"/>
                                          </p:stCondLst>
                                        </p:cTn>
                                        <p:tgtEl>
                                          <p:spTgt spid="3">
                                            <p:txEl>
                                              <p:pRg st="6" end="6"/>
                                            </p:txEl>
                                          </p:spTgt>
                                        </p:tgtEl>
                                      </p:cBhvr>
                                      <p:from x="100000" y="100000"/>
                                      <p:to x="80000" y="100000"/>
                                    </p:animScale>
                                    <p:anim by="(#ppt_h/3+#ppt_w*0.1)" calcmode="lin" valueType="num">
                                      <p:cBhvr additive="sum">
                                        <p:cTn id="39"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40" fill="hold">
                      <p:stCondLst>
                        <p:cond delay="indefinite"/>
                      </p:stCondLst>
                      <p:childTnLst>
                        <p:par>
                          <p:cTn id="41" fill="hold">
                            <p:stCondLst>
                              <p:cond delay="0"/>
                            </p:stCondLst>
                            <p:childTnLst>
                              <p:par>
                                <p:cTn id="42" presetID="47" presetClass="entr" presetSubtype="0" fill="hold" nodeType="clickEffect">
                                  <p:stCondLst>
                                    <p:cond delay="0"/>
                                  </p:stCondLst>
                                  <p:childTnLst>
                                    <p:set>
                                      <p:cBhvr>
                                        <p:cTn id="43" dur="1" fill="hold">
                                          <p:stCondLst>
                                            <p:cond delay="0"/>
                                          </p:stCondLst>
                                        </p:cTn>
                                        <p:tgtEl>
                                          <p:spTgt spid="29698"/>
                                        </p:tgtEl>
                                        <p:attrNameLst>
                                          <p:attrName>style.visibility</p:attrName>
                                        </p:attrNameLst>
                                      </p:cBhvr>
                                      <p:to>
                                        <p:strVal val="visible"/>
                                      </p:to>
                                    </p:set>
                                    <p:animEffect transition="in" filter="fade">
                                      <p:cBhvr>
                                        <p:cTn id="44" dur="1000"/>
                                        <p:tgtEl>
                                          <p:spTgt spid="29698"/>
                                        </p:tgtEl>
                                      </p:cBhvr>
                                    </p:animEffect>
                                    <p:anim calcmode="lin" valueType="num">
                                      <p:cBhvr>
                                        <p:cTn id="45" dur="1000" fill="hold"/>
                                        <p:tgtEl>
                                          <p:spTgt spid="29698"/>
                                        </p:tgtEl>
                                        <p:attrNameLst>
                                          <p:attrName>ppt_x</p:attrName>
                                        </p:attrNameLst>
                                      </p:cBhvr>
                                      <p:tavLst>
                                        <p:tav tm="0">
                                          <p:val>
                                            <p:strVal val="#ppt_x"/>
                                          </p:val>
                                        </p:tav>
                                        <p:tav tm="100000">
                                          <p:val>
                                            <p:strVal val="#ppt_x"/>
                                          </p:val>
                                        </p:tav>
                                      </p:tavLst>
                                    </p:anim>
                                    <p:anim calcmode="lin" valueType="num">
                                      <p:cBhvr>
                                        <p:cTn id="46" dur="1000" fill="hold"/>
                                        <p:tgtEl>
                                          <p:spTgt spid="29698"/>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29700"/>
                                        </p:tgtEl>
                                        <p:attrNameLst>
                                          <p:attrName>style.visibility</p:attrName>
                                        </p:attrNameLst>
                                      </p:cBhvr>
                                      <p:to>
                                        <p:strVal val="visible"/>
                                      </p:to>
                                    </p:set>
                                    <p:animEffect transition="in" filter="fade">
                                      <p:cBhvr>
                                        <p:cTn id="51" dur="770" decel="100000"/>
                                        <p:tgtEl>
                                          <p:spTgt spid="29700"/>
                                        </p:tgtEl>
                                      </p:cBhvr>
                                    </p:animEffect>
                                    <p:animScale>
                                      <p:cBhvr>
                                        <p:cTn id="52" dur="770" decel="100000"/>
                                        <p:tgtEl>
                                          <p:spTgt spid="29700"/>
                                        </p:tgtEl>
                                      </p:cBhvr>
                                      <p:from x="10000" y="10000"/>
                                      <p:to x="200000" y="450000"/>
                                    </p:animScale>
                                    <p:animScale>
                                      <p:cBhvr>
                                        <p:cTn id="53" dur="1230" accel="100000" fill="hold">
                                          <p:stCondLst>
                                            <p:cond delay="770"/>
                                          </p:stCondLst>
                                        </p:cTn>
                                        <p:tgtEl>
                                          <p:spTgt spid="29700"/>
                                        </p:tgtEl>
                                      </p:cBhvr>
                                      <p:from x="200000" y="450000"/>
                                      <p:to x="100000" y="100000"/>
                                    </p:animScale>
                                    <p:set>
                                      <p:cBhvr>
                                        <p:cTn id="54" dur="770" fill="hold"/>
                                        <p:tgtEl>
                                          <p:spTgt spid="29700"/>
                                        </p:tgtEl>
                                        <p:attrNameLst>
                                          <p:attrName>ppt_x</p:attrName>
                                        </p:attrNameLst>
                                      </p:cBhvr>
                                      <p:to>
                                        <p:strVal val="(0.5)"/>
                                      </p:to>
                                    </p:set>
                                    <p:anim from="(0.5)" to="(#ppt_x)" calcmode="lin" valueType="num">
                                      <p:cBhvr>
                                        <p:cTn id="55" dur="1230" accel="100000" fill="hold">
                                          <p:stCondLst>
                                            <p:cond delay="770"/>
                                          </p:stCondLst>
                                        </p:cTn>
                                        <p:tgtEl>
                                          <p:spTgt spid="29700"/>
                                        </p:tgtEl>
                                        <p:attrNameLst>
                                          <p:attrName>ppt_x</p:attrName>
                                        </p:attrNameLst>
                                      </p:cBhvr>
                                    </p:anim>
                                    <p:set>
                                      <p:cBhvr>
                                        <p:cTn id="56" dur="770" fill="hold"/>
                                        <p:tgtEl>
                                          <p:spTgt spid="29700"/>
                                        </p:tgtEl>
                                        <p:attrNameLst>
                                          <p:attrName>ppt_y</p:attrName>
                                        </p:attrNameLst>
                                      </p:cBhvr>
                                      <p:to>
                                        <p:strVal val="(#ppt_y+0.4)"/>
                                      </p:to>
                                    </p:set>
                                    <p:anim from="(#ppt_y+0.4)" to="(#ppt_y)" calcmode="lin" valueType="num">
                                      <p:cBhvr>
                                        <p:cTn id="57" dur="1230" accel="100000" fill="hold">
                                          <p:stCondLst>
                                            <p:cond delay="770"/>
                                          </p:stCondLst>
                                        </p:cTn>
                                        <p:tgtEl>
                                          <p:spTgt spid="2970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41198" y="332656"/>
            <a:ext cx="4549643"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Methodology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467544" y="1268760"/>
            <a:ext cx="4663969" cy="461665"/>
          </a:xfrm>
          <a:prstGeom prst="rect">
            <a:avLst/>
          </a:prstGeom>
        </p:spPr>
        <p:txBody>
          <a:bodyPr wrap="none">
            <a:spAutoFit/>
          </a:bodyPr>
          <a:lstStyle/>
          <a:p>
            <a:r>
              <a:rPr lang="en-US" sz="2400" u="sng" dirty="0" smtClean="0">
                <a:latin typeface="+mj-lt"/>
              </a:rPr>
              <a:t>Information regarding our interview</a:t>
            </a:r>
            <a:endParaRPr lang="en-SG" sz="2400" dirty="0">
              <a:latin typeface="+mj-lt"/>
            </a:endParaRPr>
          </a:p>
        </p:txBody>
      </p:sp>
      <p:sp>
        <p:nvSpPr>
          <p:cNvPr id="7" name="TextBox 6"/>
          <p:cNvSpPr txBox="1"/>
          <p:nvPr/>
        </p:nvSpPr>
        <p:spPr>
          <a:xfrm>
            <a:off x="395536" y="1916832"/>
            <a:ext cx="7344816" cy="7755969"/>
          </a:xfrm>
          <a:prstGeom prst="rect">
            <a:avLst/>
          </a:prstGeom>
          <a:noFill/>
        </p:spPr>
        <p:txBody>
          <a:bodyPr wrap="square" rtlCol="0">
            <a:spAutoFit/>
          </a:bodyPr>
          <a:lstStyle/>
          <a:p>
            <a:r>
              <a:rPr lang="en-US" sz="2400" b="1" dirty="0">
                <a:latin typeface="+mj-lt"/>
              </a:rPr>
              <a:t>Name of interviewee: </a:t>
            </a:r>
            <a:r>
              <a:rPr lang="en-US" sz="2400" dirty="0" smtClean="0">
                <a:latin typeface="+mj-lt"/>
              </a:rPr>
              <a:t>Mr. </a:t>
            </a:r>
            <a:r>
              <a:rPr lang="en-US" sz="2400" dirty="0">
                <a:latin typeface="+mj-lt"/>
              </a:rPr>
              <a:t>Leo</a:t>
            </a:r>
            <a:endParaRPr lang="en-SG" sz="2400" dirty="0">
              <a:latin typeface="+mj-lt"/>
            </a:endParaRPr>
          </a:p>
          <a:p>
            <a:endParaRPr lang="en-US" sz="2400" b="1" dirty="0" smtClean="0">
              <a:latin typeface="+mj-lt"/>
            </a:endParaRPr>
          </a:p>
          <a:p>
            <a:r>
              <a:rPr lang="en-US" sz="2400" b="1" dirty="0" smtClean="0">
                <a:latin typeface="+mj-lt"/>
              </a:rPr>
              <a:t>Email</a:t>
            </a:r>
            <a:r>
              <a:rPr lang="en-US" sz="2400" b="1" dirty="0">
                <a:latin typeface="+mj-lt"/>
              </a:rPr>
              <a:t>: </a:t>
            </a:r>
            <a:r>
              <a:rPr lang="en-US" sz="2400" dirty="0">
                <a:latin typeface="+mj-lt"/>
              </a:rPr>
              <a:t>heekhian.leo@ri.edu.sg</a:t>
            </a:r>
            <a:endParaRPr lang="en-SG" sz="2400" dirty="0">
              <a:latin typeface="+mj-lt"/>
            </a:endParaRPr>
          </a:p>
          <a:p>
            <a:endParaRPr lang="en-US" sz="2400" b="1" dirty="0" smtClean="0">
              <a:latin typeface="+mj-lt"/>
            </a:endParaRPr>
          </a:p>
          <a:p>
            <a:r>
              <a:rPr lang="en-US" sz="2400" b="1" dirty="0" smtClean="0">
                <a:latin typeface="+mj-lt"/>
              </a:rPr>
              <a:t>Proposed </a:t>
            </a:r>
            <a:r>
              <a:rPr lang="en-US" sz="2400" b="1" dirty="0">
                <a:latin typeface="+mj-lt"/>
              </a:rPr>
              <a:t>date(s) and time(s):  </a:t>
            </a:r>
            <a:r>
              <a:rPr lang="en-US" sz="2400" dirty="0">
                <a:latin typeface="+mj-lt"/>
              </a:rPr>
              <a:t>14/03/2011 Monday, </a:t>
            </a:r>
            <a:r>
              <a:rPr lang="en-US" sz="2400" dirty="0" smtClean="0">
                <a:latin typeface="+mj-lt"/>
              </a:rPr>
              <a:t>1.45pm.</a:t>
            </a:r>
            <a:r>
              <a:rPr lang="en-US" sz="2400" b="1" dirty="0" smtClean="0">
                <a:latin typeface="+mj-lt"/>
              </a:rPr>
              <a:t>             </a:t>
            </a:r>
            <a:endParaRPr lang="en-SG" sz="2400" dirty="0">
              <a:latin typeface="+mj-lt"/>
            </a:endParaRPr>
          </a:p>
          <a:p>
            <a:endParaRPr lang="en-US" sz="2400" b="1" dirty="0" smtClean="0">
              <a:latin typeface="+mj-lt"/>
            </a:endParaRPr>
          </a:p>
          <a:p>
            <a:r>
              <a:rPr lang="en-US" sz="2400" b="1" dirty="0" smtClean="0">
                <a:latin typeface="+mj-lt"/>
              </a:rPr>
              <a:t>Venue(s</a:t>
            </a:r>
            <a:r>
              <a:rPr lang="en-US" sz="2400" b="1" dirty="0">
                <a:latin typeface="+mj-lt"/>
              </a:rPr>
              <a:t>): </a:t>
            </a:r>
            <a:r>
              <a:rPr lang="en-US" sz="2400" b="1" dirty="0" smtClean="0">
                <a:latin typeface="+mj-lt"/>
              </a:rPr>
              <a:t>Chat room</a:t>
            </a:r>
          </a:p>
          <a:p>
            <a:endParaRPr lang="en-US" sz="2400" b="1" dirty="0">
              <a:latin typeface="+mj-lt"/>
            </a:endParaRPr>
          </a:p>
          <a:p>
            <a:r>
              <a:rPr lang="en-US" sz="2400" b="1" dirty="0" smtClean="0">
                <a:latin typeface="+mj-lt"/>
              </a:rPr>
              <a:t>Number of questions in the interview:10</a:t>
            </a: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US" sz="2400" b="1" dirty="0" smtClean="0">
              <a:latin typeface="+mj-lt"/>
            </a:endParaRPr>
          </a:p>
          <a:p>
            <a:endParaRPr lang="en-US" sz="2400" b="1" dirty="0">
              <a:latin typeface="+mj-lt"/>
            </a:endParaRPr>
          </a:p>
          <a:p>
            <a:endParaRPr lang="en-SG" sz="2400" dirty="0">
              <a:latin typeface="+mj-lt"/>
            </a:endParaRPr>
          </a:p>
          <a:p>
            <a:endParaRPr lang="en-SG" dirty="0"/>
          </a:p>
        </p:txBody>
      </p:sp>
      <p:pic>
        <p:nvPicPr>
          <p:cNvPr id="4099" name="Picture 3" descr="http://t1.gstatic.com/images?q=tbn:ANd9GcRqPXJKIcbRrLxV36IrAIx8IAgcJHzMocSv4wTCCOOnIImoyHWyXs8lnw0">
            <a:hlinkClick r:id="rId2"/>
          </p:cNvPr>
          <p:cNvPicPr>
            <a:picLocks noChangeAspect="1" noChangeArrowheads="1"/>
          </p:cNvPicPr>
          <p:nvPr/>
        </p:nvPicPr>
        <p:blipFill>
          <a:blip r:embed="rId3" cstate="print"/>
          <a:srcRect/>
          <a:stretch>
            <a:fillRect/>
          </a:stretch>
        </p:blipFill>
        <p:spPr bwMode="auto">
          <a:xfrm>
            <a:off x="7487816" y="4817046"/>
            <a:ext cx="1656184" cy="2040954"/>
          </a:xfrm>
          <a:prstGeom prst="rect">
            <a:avLst/>
          </a:prstGeom>
          <a:noFill/>
        </p:spPr>
      </p:pic>
      <p:pic>
        <p:nvPicPr>
          <p:cNvPr id="4101" name="Picture 5" descr="http://t0.gstatic.com/images?q=tbn:ANd9GcRDI5KCAymy4bkCsPUJFw4gx6JdWGkQvGeVSL-oRZfL4ByipkE4qmgnWoeOQQ">
            <a:hlinkClick r:id="rId4"/>
          </p:cNvPr>
          <p:cNvPicPr>
            <a:picLocks noChangeAspect="1" noChangeArrowheads="1"/>
          </p:cNvPicPr>
          <p:nvPr/>
        </p:nvPicPr>
        <p:blipFill>
          <a:blip r:embed="rId5" cstate="print"/>
          <a:srcRect/>
          <a:stretch>
            <a:fillRect/>
          </a:stretch>
        </p:blipFill>
        <p:spPr bwMode="auto">
          <a:xfrm>
            <a:off x="6804248" y="1484784"/>
            <a:ext cx="1740898" cy="17281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Scale>
                                      <p:cBhvr>
                                        <p:cTn id="14"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xEl>
                                              <p:pRg st="0" end="0"/>
                                            </p:txEl>
                                          </p:spTgt>
                                        </p:tgtEl>
                                        <p:attrNameLst>
                                          <p:attrName>ppt_x</p:attrName>
                                          <p:attrName>ppt_y</p:attrName>
                                        </p:attrNameLst>
                                      </p:cBhvr>
                                    </p:animMotion>
                                    <p:animEffect transition="in" filter="fade">
                                      <p:cBhvr>
                                        <p:cTn id="16" dur="10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nodeType="clickEffect">
                                  <p:stCondLst>
                                    <p:cond delay="0"/>
                                  </p:stCondLst>
                                  <p:iterate type="lt">
                                    <p:tmPct val="10000"/>
                                  </p:iterate>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anim calcmode="lin" valueType="num">
                                      <p:cBhvr>
                                        <p:cTn id="22" dur="500" fill="hold"/>
                                        <p:tgtEl>
                                          <p:spTgt spid="7">
                                            <p:txEl>
                                              <p:pRg st="0" end="0"/>
                                            </p:txEl>
                                          </p:spTgt>
                                        </p:tgtEl>
                                        <p:attrNameLst>
                                          <p:attrName>ppt_x</p:attrName>
                                        </p:attrNameLst>
                                      </p:cBhvr>
                                      <p:tavLst>
                                        <p:tav tm="0">
                                          <p:val>
                                            <p:strVal val="#ppt_x-.1"/>
                                          </p:val>
                                        </p:tav>
                                        <p:tav tm="100000">
                                          <p:val>
                                            <p:strVal val="#ppt_x"/>
                                          </p:val>
                                        </p:tav>
                                      </p:tavLst>
                                    </p:anim>
                                    <p:anim calcmode="lin" valueType="num">
                                      <p:cBhvr>
                                        <p:cTn id="23" dur="500" fill="hold"/>
                                        <p:tgtEl>
                                          <p:spTgt spid="7">
                                            <p:txEl>
                                              <p:pRg st="0" end="0"/>
                                            </p:txEl>
                                          </p:spTgt>
                                        </p:tgtEl>
                                        <p:attrNameLst>
                                          <p:attrName>ppt_y</p:attrName>
                                        </p:attrNameLst>
                                      </p:cBhvr>
                                      <p:tavLst>
                                        <p:tav tm="0">
                                          <p:val>
                                            <p:strVal val="#ppt_y"/>
                                          </p:val>
                                        </p:tav>
                                        <p:tav tm="100000">
                                          <p:val>
                                            <p:strVal val="#ppt_y"/>
                                          </p:val>
                                        </p:tav>
                                      </p:tavLst>
                                    </p:anim>
                                  </p:childTnLst>
                                </p:cTn>
                              </p:par>
                              <p:par>
                                <p:cTn id="24" presetID="40" presetClass="entr" presetSubtype="0" fill="hold" nodeType="withEffect">
                                  <p:stCondLst>
                                    <p:cond delay="0"/>
                                  </p:stCondLst>
                                  <p:iterate type="lt">
                                    <p:tmPct val="10000"/>
                                  </p:iterate>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500"/>
                                        <p:tgtEl>
                                          <p:spTgt spid="7">
                                            <p:txEl>
                                              <p:pRg st="2" end="2"/>
                                            </p:txEl>
                                          </p:spTgt>
                                        </p:tgtEl>
                                      </p:cBhvr>
                                    </p:animEffect>
                                    <p:anim calcmode="lin" valueType="num">
                                      <p:cBhvr>
                                        <p:cTn id="27" dur="500" fill="hold"/>
                                        <p:tgtEl>
                                          <p:spTgt spid="7">
                                            <p:txEl>
                                              <p:pRg st="2" end="2"/>
                                            </p:txEl>
                                          </p:spTgt>
                                        </p:tgtEl>
                                        <p:attrNameLst>
                                          <p:attrName>ppt_x</p:attrName>
                                        </p:attrNameLst>
                                      </p:cBhvr>
                                      <p:tavLst>
                                        <p:tav tm="0">
                                          <p:val>
                                            <p:strVal val="#ppt_x-.1"/>
                                          </p:val>
                                        </p:tav>
                                        <p:tav tm="100000">
                                          <p:val>
                                            <p:strVal val="#ppt_x"/>
                                          </p:val>
                                        </p:tav>
                                      </p:tavLst>
                                    </p:anim>
                                    <p:anim calcmode="lin" valueType="num">
                                      <p:cBhvr>
                                        <p:cTn id="28" dur="500" fill="hold"/>
                                        <p:tgtEl>
                                          <p:spTgt spid="7">
                                            <p:txEl>
                                              <p:pRg st="2" end="2"/>
                                            </p:txEl>
                                          </p:spTgt>
                                        </p:tgtEl>
                                        <p:attrNameLst>
                                          <p:attrName>ppt_y</p:attrName>
                                        </p:attrNameLst>
                                      </p:cBhvr>
                                      <p:tavLst>
                                        <p:tav tm="0">
                                          <p:val>
                                            <p:strVal val="#ppt_y"/>
                                          </p:val>
                                        </p:tav>
                                        <p:tav tm="100000">
                                          <p:val>
                                            <p:strVal val="#ppt_y"/>
                                          </p:val>
                                        </p:tav>
                                      </p:tavLst>
                                    </p:anim>
                                  </p:childTnLst>
                                </p:cTn>
                              </p:par>
                              <p:par>
                                <p:cTn id="29" presetID="40" presetClass="entr" presetSubtype="0" fill="hold" nodeType="withEffect">
                                  <p:stCondLst>
                                    <p:cond delay="0"/>
                                  </p:stCondLst>
                                  <p:iterate type="lt">
                                    <p:tmPct val="10000"/>
                                  </p:iterate>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500"/>
                                        <p:tgtEl>
                                          <p:spTgt spid="7">
                                            <p:txEl>
                                              <p:pRg st="4" end="4"/>
                                            </p:txEl>
                                          </p:spTgt>
                                        </p:tgtEl>
                                      </p:cBhvr>
                                    </p:animEffect>
                                    <p:anim calcmode="lin" valueType="num">
                                      <p:cBhvr>
                                        <p:cTn id="32" dur="500" fill="hold"/>
                                        <p:tgtEl>
                                          <p:spTgt spid="7">
                                            <p:txEl>
                                              <p:pRg st="4" end="4"/>
                                            </p:txEl>
                                          </p:spTgt>
                                        </p:tgtEl>
                                        <p:attrNameLst>
                                          <p:attrName>ppt_x</p:attrName>
                                        </p:attrNameLst>
                                      </p:cBhvr>
                                      <p:tavLst>
                                        <p:tav tm="0">
                                          <p:val>
                                            <p:strVal val="#ppt_x-.1"/>
                                          </p:val>
                                        </p:tav>
                                        <p:tav tm="100000">
                                          <p:val>
                                            <p:strVal val="#ppt_x"/>
                                          </p:val>
                                        </p:tav>
                                      </p:tavLst>
                                    </p:anim>
                                    <p:anim calcmode="lin" valueType="num">
                                      <p:cBhvr>
                                        <p:cTn id="33" dur="500" fill="hold"/>
                                        <p:tgtEl>
                                          <p:spTgt spid="7">
                                            <p:txEl>
                                              <p:pRg st="4" end="4"/>
                                            </p:txEl>
                                          </p:spTgt>
                                        </p:tgtEl>
                                        <p:attrNameLst>
                                          <p:attrName>ppt_y</p:attrName>
                                        </p:attrNameLst>
                                      </p:cBhvr>
                                      <p:tavLst>
                                        <p:tav tm="0">
                                          <p:val>
                                            <p:strVal val="#ppt_y"/>
                                          </p:val>
                                        </p:tav>
                                        <p:tav tm="100000">
                                          <p:val>
                                            <p:strVal val="#ppt_y"/>
                                          </p:val>
                                        </p:tav>
                                      </p:tavLst>
                                    </p:anim>
                                  </p:childTnLst>
                                </p:cTn>
                              </p:par>
                              <p:par>
                                <p:cTn id="34" presetID="40" presetClass="entr" presetSubtype="0" fill="hold" nodeType="withEffect">
                                  <p:stCondLst>
                                    <p:cond delay="0"/>
                                  </p:stCondLst>
                                  <p:iterate type="lt">
                                    <p:tmPct val="10000"/>
                                  </p:iterate>
                                  <p:childTnLst>
                                    <p:set>
                                      <p:cBhvr>
                                        <p:cTn id="35" dur="1" fill="hold">
                                          <p:stCondLst>
                                            <p:cond delay="0"/>
                                          </p:stCondLst>
                                        </p:cTn>
                                        <p:tgtEl>
                                          <p:spTgt spid="7">
                                            <p:txEl>
                                              <p:pRg st="6" end="6"/>
                                            </p:txEl>
                                          </p:spTgt>
                                        </p:tgtEl>
                                        <p:attrNameLst>
                                          <p:attrName>style.visibility</p:attrName>
                                        </p:attrNameLst>
                                      </p:cBhvr>
                                      <p:to>
                                        <p:strVal val="visible"/>
                                      </p:to>
                                    </p:set>
                                    <p:animEffect transition="in" filter="fade">
                                      <p:cBhvr>
                                        <p:cTn id="36" dur="500"/>
                                        <p:tgtEl>
                                          <p:spTgt spid="7">
                                            <p:txEl>
                                              <p:pRg st="6" end="6"/>
                                            </p:txEl>
                                          </p:spTgt>
                                        </p:tgtEl>
                                      </p:cBhvr>
                                    </p:animEffect>
                                    <p:anim calcmode="lin" valueType="num">
                                      <p:cBhvr>
                                        <p:cTn id="37" dur="500" fill="hold"/>
                                        <p:tgtEl>
                                          <p:spTgt spid="7">
                                            <p:txEl>
                                              <p:pRg st="6" end="6"/>
                                            </p:txEl>
                                          </p:spTgt>
                                        </p:tgtEl>
                                        <p:attrNameLst>
                                          <p:attrName>ppt_x</p:attrName>
                                        </p:attrNameLst>
                                      </p:cBhvr>
                                      <p:tavLst>
                                        <p:tav tm="0">
                                          <p:val>
                                            <p:strVal val="#ppt_x-.1"/>
                                          </p:val>
                                        </p:tav>
                                        <p:tav tm="100000">
                                          <p:val>
                                            <p:strVal val="#ppt_x"/>
                                          </p:val>
                                        </p:tav>
                                      </p:tavLst>
                                    </p:anim>
                                    <p:anim calcmode="lin" valueType="num">
                                      <p:cBhvr>
                                        <p:cTn id="38" dur="500" fill="hold"/>
                                        <p:tgtEl>
                                          <p:spTgt spid="7">
                                            <p:txEl>
                                              <p:pRg st="6" end="6"/>
                                            </p:txEl>
                                          </p:spTgt>
                                        </p:tgtEl>
                                        <p:attrNameLst>
                                          <p:attrName>ppt_y</p:attrName>
                                        </p:attrNameLst>
                                      </p:cBhvr>
                                      <p:tavLst>
                                        <p:tav tm="0">
                                          <p:val>
                                            <p:strVal val="#ppt_y"/>
                                          </p:val>
                                        </p:tav>
                                        <p:tav tm="100000">
                                          <p:val>
                                            <p:strVal val="#ppt_y"/>
                                          </p:val>
                                        </p:tav>
                                      </p:tavLst>
                                    </p:anim>
                                  </p:childTnLst>
                                </p:cTn>
                              </p:par>
                              <p:par>
                                <p:cTn id="39" presetID="40" presetClass="entr" presetSubtype="0" fill="hold" nodeType="withEffect">
                                  <p:stCondLst>
                                    <p:cond delay="0"/>
                                  </p:stCondLst>
                                  <p:iterate type="lt">
                                    <p:tmPct val="10000"/>
                                  </p:iterate>
                                  <p:childTnLst>
                                    <p:set>
                                      <p:cBhvr>
                                        <p:cTn id="40" dur="1" fill="hold">
                                          <p:stCondLst>
                                            <p:cond delay="0"/>
                                          </p:stCondLst>
                                        </p:cTn>
                                        <p:tgtEl>
                                          <p:spTgt spid="7">
                                            <p:txEl>
                                              <p:pRg st="8" end="8"/>
                                            </p:txEl>
                                          </p:spTgt>
                                        </p:tgtEl>
                                        <p:attrNameLst>
                                          <p:attrName>style.visibility</p:attrName>
                                        </p:attrNameLst>
                                      </p:cBhvr>
                                      <p:to>
                                        <p:strVal val="visible"/>
                                      </p:to>
                                    </p:set>
                                    <p:animEffect transition="in" filter="fade">
                                      <p:cBhvr>
                                        <p:cTn id="41" dur="500"/>
                                        <p:tgtEl>
                                          <p:spTgt spid="7">
                                            <p:txEl>
                                              <p:pRg st="8" end="8"/>
                                            </p:txEl>
                                          </p:spTgt>
                                        </p:tgtEl>
                                      </p:cBhvr>
                                    </p:animEffect>
                                    <p:anim calcmode="lin" valueType="num">
                                      <p:cBhvr>
                                        <p:cTn id="42" dur="500" fill="hold"/>
                                        <p:tgtEl>
                                          <p:spTgt spid="7">
                                            <p:txEl>
                                              <p:pRg st="8" end="8"/>
                                            </p:txEl>
                                          </p:spTgt>
                                        </p:tgtEl>
                                        <p:attrNameLst>
                                          <p:attrName>ppt_x</p:attrName>
                                        </p:attrNameLst>
                                      </p:cBhvr>
                                      <p:tavLst>
                                        <p:tav tm="0">
                                          <p:val>
                                            <p:strVal val="#ppt_x-.1"/>
                                          </p:val>
                                        </p:tav>
                                        <p:tav tm="100000">
                                          <p:val>
                                            <p:strVal val="#ppt_x"/>
                                          </p:val>
                                        </p:tav>
                                      </p:tavLst>
                                    </p:anim>
                                    <p:anim calcmode="lin" valueType="num">
                                      <p:cBhvr>
                                        <p:cTn id="43" dur="500" fill="hold"/>
                                        <p:tgtEl>
                                          <p:spTgt spid="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9" presetClass="entr" presetSubtype="0" fill="hold" nodeType="clickEffect">
                                  <p:stCondLst>
                                    <p:cond delay="0"/>
                                  </p:stCondLst>
                                  <p:childTnLst>
                                    <p:set>
                                      <p:cBhvr>
                                        <p:cTn id="47" dur="1" fill="hold">
                                          <p:stCondLst>
                                            <p:cond delay="0"/>
                                          </p:stCondLst>
                                        </p:cTn>
                                        <p:tgtEl>
                                          <p:spTgt spid="4099"/>
                                        </p:tgtEl>
                                        <p:attrNameLst>
                                          <p:attrName>style.visibility</p:attrName>
                                        </p:attrNameLst>
                                      </p:cBhvr>
                                      <p:to>
                                        <p:strVal val="visible"/>
                                      </p:to>
                                    </p:set>
                                    <p:anim calcmode="lin" valueType="num">
                                      <p:cBhvr>
                                        <p:cTn id="48" dur="1000" fill="hold"/>
                                        <p:tgtEl>
                                          <p:spTgt spid="4099"/>
                                        </p:tgtEl>
                                        <p:attrNameLst>
                                          <p:attrName>ppt_x</p:attrName>
                                        </p:attrNameLst>
                                      </p:cBhvr>
                                      <p:tavLst>
                                        <p:tav tm="0">
                                          <p:val>
                                            <p:strVal val="#ppt_x-.2"/>
                                          </p:val>
                                        </p:tav>
                                        <p:tav tm="100000">
                                          <p:val>
                                            <p:strVal val="#ppt_x"/>
                                          </p:val>
                                        </p:tav>
                                      </p:tavLst>
                                    </p:anim>
                                    <p:anim calcmode="lin" valueType="num">
                                      <p:cBhvr>
                                        <p:cTn id="49" dur="1000" fill="hold"/>
                                        <p:tgtEl>
                                          <p:spTgt spid="4099"/>
                                        </p:tgtEl>
                                        <p:attrNameLst>
                                          <p:attrName>ppt_y</p:attrName>
                                        </p:attrNameLst>
                                      </p:cBhvr>
                                      <p:tavLst>
                                        <p:tav tm="0">
                                          <p:val>
                                            <p:strVal val="#ppt_y"/>
                                          </p:val>
                                        </p:tav>
                                        <p:tav tm="100000">
                                          <p:val>
                                            <p:strVal val="#ppt_y"/>
                                          </p:val>
                                        </p:tav>
                                      </p:tavLst>
                                    </p:anim>
                                    <p:animEffect transition="in" filter="wipe(right)" prLst="gradientSize: 0.1">
                                      <p:cBhvr>
                                        <p:cTn id="50" dur="1000"/>
                                        <p:tgtEl>
                                          <p:spTgt spid="4099"/>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mph" presetSubtype="0" fill="hold" nodeType="clickEffect">
                                  <p:stCondLst>
                                    <p:cond delay="0"/>
                                  </p:stCondLst>
                                  <p:childTnLst>
                                    <p:animScale>
                                      <p:cBhvr>
                                        <p:cTn id="54" dur="2000" fill="hold"/>
                                        <p:tgtEl>
                                          <p:spTgt spid="410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Clr>
                <a:schemeClr val="tx1"/>
              </a:buClr>
              <a:buFont typeface="+mj-lt"/>
              <a:buAutoNum type="arabicPeriod"/>
            </a:pPr>
            <a:r>
              <a:rPr lang="en-US" sz="2000" dirty="0" smtClean="0">
                <a:latin typeface="+mj-lt"/>
              </a:rPr>
              <a:t>10 questions were to be asked during the interview.</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We edited the questions and emailed Mr. Leo.</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After he agreed, we interviewed him on 14/03/2011 in the chat room and we recorded down his answer to our questions.</a:t>
            </a:r>
          </a:p>
          <a:p>
            <a:pPr marL="514350" indent="-514350">
              <a:buClr>
                <a:schemeClr val="tx1"/>
              </a:buClr>
              <a:buFont typeface="+mj-lt"/>
              <a:buAutoNum type="arabicPeriod"/>
            </a:pPr>
            <a:endParaRPr lang="en-US" sz="2000" dirty="0" smtClean="0">
              <a:latin typeface="+mj-lt"/>
            </a:endParaRPr>
          </a:p>
          <a:p>
            <a:pPr marL="514350" indent="-514350">
              <a:buClr>
                <a:schemeClr val="tx1"/>
              </a:buClr>
              <a:buFont typeface="+mj-lt"/>
              <a:buAutoNum type="arabicPeriod"/>
            </a:pPr>
            <a:r>
              <a:rPr lang="en-US" sz="2000" dirty="0" smtClean="0">
                <a:latin typeface="+mj-lt"/>
              </a:rPr>
              <a:t>We then made a transcript and we keyed in the essential information into the computer.</a:t>
            </a:r>
            <a:endParaRPr lang="en-SG" sz="2000" dirty="0">
              <a:latin typeface="+mj-lt"/>
            </a:endParaRPr>
          </a:p>
        </p:txBody>
      </p:sp>
      <p:sp>
        <p:nvSpPr>
          <p:cNvPr id="4" name="Rectangle 3"/>
          <p:cNvSpPr/>
          <p:nvPr/>
        </p:nvSpPr>
        <p:spPr>
          <a:xfrm>
            <a:off x="2257222" y="404664"/>
            <a:ext cx="454964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chemeClr val="accent3"/>
                </a:solidFill>
              </a:rPr>
              <a:t>Methodology</a:t>
            </a:r>
            <a:endParaRPr lang="en-US" sz="5400" b="1" cap="none" spc="0" dirty="0">
              <a:ln/>
              <a:solidFill>
                <a:schemeClr val="accent3"/>
              </a:solidFill>
              <a:effectLst/>
            </a:endParaRPr>
          </a:p>
        </p:txBody>
      </p:sp>
      <p:sp>
        <p:nvSpPr>
          <p:cNvPr id="5" name="TextBox 4"/>
          <p:cNvSpPr txBox="1"/>
          <p:nvPr/>
        </p:nvSpPr>
        <p:spPr>
          <a:xfrm>
            <a:off x="467544" y="1196752"/>
            <a:ext cx="2152384" cy="584775"/>
          </a:xfrm>
          <a:prstGeom prst="rect">
            <a:avLst/>
          </a:prstGeom>
          <a:noFill/>
        </p:spPr>
        <p:txBody>
          <a:bodyPr wrap="none" rtlCol="0">
            <a:spAutoFit/>
          </a:bodyPr>
          <a:lstStyle/>
          <a:p>
            <a:r>
              <a:rPr lang="en-US" sz="3200" u="sng" dirty="0" smtClean="0">
                <a:latin typeface="+mj-lt"/>
              </a:rPr>
              <a:t>Procedures</a:t>
            </a:r>
            <a:r>
              <a:rPr lang="en-US" sz="3200" dirty="0" smtClean="0">
                <a:latin typeface="+mj-lt"/>
              </a:rPr>
              <a:t> </a:t>
            </a:r>
            <a:endParaRPr lang="en-SG" sz="3200" dirty="0">
              <a:latin typeface="+mj-lt"/>
            </a:endParaRPr>
          </a:p>
        </p:txBody>
      </p:sp>
      <p:pic>
        <p:nvPicPr>
          <p:cNvPr id="31746" name="Picture 2" descr="http://t2.gstatic.com/images?q=tbn:ANd9GcQS-lNGGbEaCfAsQnXU5f35OWXdn3M4Mep8pu_C4dOt3yK7vK_0suyOTYw">
            <a:hlinkClick r:id="rId2"/>
          </p:cNvPr>
          <p:cNvPicPr>
            <a:picLocks noChangeAspect="1" noChangeArrowheads="1"/>
          </p:cNvPicPr>
          <p:nvPr/>
        </p:nvPicPr>
        <p:blipFill>
          <a:blip r:embed="rId3" cstate="print"/>
          <a:srcRect/>
          <a:stretch>
            <a:fillRect/>
          </a:stretch>
        </p:blipFill>
        <p:spPr bwMode="auto">
          <a:xfrm>
            <a:off x="6948264" y="260648"/>
            <a:ext cx="2021528" cy="15121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5">
                                            <p:txEl>
                                              <p:pRg st="0" end="0"/>
                                            </p:txEl>
                                          </p:spTgt>
                                        </p:tgtEl>
                                        <p:attrNameLst>
                                          <p:attrName>ppt_x</p:attrName>
                                        </p:attrNameLst>
                                      </p:cBhvr>
                                    </p:anim>
                                    <p:anim from="0" to="-1.0" calcmode="lin" valueType="num">
                                      <p:cBhvr>
                                        <p:cTn id="15" dur="200" decel="50000" autoRev="1" fill="hold">
                                          <p:stCondLst>
                                            <p:cond delay="600"/>
                                          </p:stCondLst>
                                        </p:cTn>
                                        <p:tgtEl>
                                          <p:spTgt spid="5">
                                            <p:txEl>
                                              <p:pRg st="0" end="0"/>
                                            </p:txEl>
                                          </p:spTgt>
                                        </p:tgtEl>
                                        <p:attrNameLst>
                                          <p:attrName>xshear</p:attrName>
                                        </p:attrNameLst>
                                      </p:cBhvr>
                                    </p:anim>
                                    <p:animScale>
                                      <p:cBhvr>
                                        <p:cTn id="16" dur="200" decel="100000" autoRev="1" fill="hold">
                                          <p:stCondLst>
                                            <p:cond delay="600"/>
                                          </p:stCondLst>
                                        </p:cTn>
                                        <p:tgtEl>
                                          <p:spTgt spid="5">
                                            <p:txEl>
                                              <p:pRg st="0" end="0"/>
                                            </p:txEl>
                                          </p:spTgt>
                                        </p:tgtEl>
                                      </p:cBhvr>
                                      <p:from x="100000" y="100000"/>
                                      <p:to x="80000" y="100000"/>
                                    </p:animScale>
                                    <p:anim by="(#ppt_h/3+#ppt_w*0.1)" calcmode="lin" valueType="num">
                                      <p:cBhvr additive="sum">
                                        <p:cTn id="17" dur="200" decel="100000" autoRev="1" fill="hold">
                                          <p:stCondLst>
                                            <p:cond delay="600"/>
                                          </p:stCondLst>
                                        </p:cTn>
                                        <p:tgtEl>
                                          <p:spTgt spid="5">
                                            <p:txEl>
                                              <p:pRg st="0" end="0"/>
                                            </p:txEl>
                                          </p:spTgt>
                                        </p:tgtEl>
                                        <p:attrNameLst>
                                          <p:attrName>ppt_x</p:attrName>
                                        </p:attrNameLst>
                                      </p:cBhvr>
                                    </p:anim>
                                  </p:childTnLst>
                                </p:cTn>
                              </p:par>
                              <p:par>
                                <p:cTn id="18" presetID="26"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80">
                                          <p:stCondLst>
                                            <p:cond delay="0"/>
                                          </p:stCondLst>
                                        </p:cTn>
                                        <p:tgtEl>
                                          <p:spTgt spid="3">
                                            <p:txEl>
                                              <p:pRg st="2" end="2"/>
                                            </p:txEl>
                                          </p:spTgt>
                                        </p:tgtEl>
                                      </p:cBhvr>
                                    </p:animEffect>
                                    <p:anim calcmode="lin" valueType="num">
                                      <p:cBhvr>
                                        <p:cTn id="2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2" end="2"/>
                                            </p:txEl>
                                          </p:spTgt>
                                        </p:tgtEl>
                                      </p:cBhvr>
                                      <p:to x="100000" y="60000"/>
                                    </p:animScale>
                                    <p:animScale>
                                      <p:cBhvr>
                                        <p:cTn id="27" dur="166" decel="50000">
                                          <p:stCondLst>
                                            <p:cond delay="676"/>
                                          </p:stCondLst>
                                        </p:cTn>
                                        <p:tgtEl>
                                          <p:spTgt spid="3">
                                            <p:txEl>
                                              <p:pRg st="2" end="2"/>
                                            </p:txEl>
                                          </p:spTgt>
                                        </p:tgtEl>
                                      </p:cBhvr>
                                      <p:to x="100000" y="100000"/>
                                    </p:animScale>
                                    <p:animScale>
                                      <p:cBhvr>
                                        <p:cTn id="28" dur="26">
                                          <p:stCondLst>
                                            <p:cond delay="1312"/>
                                          </p:stCondLst>
                                        </p:cTn>
                                        <p:tgtEl>
                                          <p:spTgt spid="3">
                                            <p:txEl>
                                              <p:pRg st="2" end="2"/>
                                            </p:txEl>
                                          </p:spTgt>
                                        </p:tgtEl>
                                      </p:cBhvr>
                                      <p:to x="100000" y="80000"/>
                                    </p:animScale>
                                    <p:animScale>
                                      <p:cBhvr>
                                        <p:cTn id="29" dur="166" decel="50000">
                                          <p:stCondLst>
                                            <p:cond delay="1338"/>
                                          </p:stCondLst>
                                        </p:cTn>
                                        <p:tgtEl>
                                          <p:spTgt spid="3">
                                            <p:txEl>
                                              <p:pRg st="2" end="2"/>
                                            </p:txEl>
                                          </p:spTgt>
                                        </p:tgtEl>
                                      </p:cBhvr>
                                      <p:to x="100000" y="100000"/>
                                    </p:animScale>
                                    <p:animScale>
                                      <p:cBhvr>
                                        <p:cTn id="30" dur="26">
                                          <p:stCondLst>
                                            <p:cond delay="1642"/>
                                          </p:stCondLst>
                                        </p:cTn>
                                        <p:tgtEl>
                                          <p:spTgt spid="3">
                                            <p:txEl>
                                              <p:pRg st="2" end="2"/>
                                            </p:txEl>
                                          </p:spTgt>
                                        </p:tgtEl>
                                      </p:cBhvr>
                                      <p:to x="100000" y="90000"/>
                                    </p:animScale>
                                    <p:animScale>
                                      <p:cBhvr>
                                        <p:cTn id="31" dur="166" decel="50000">
                                          <p:stCondLst>
                                            <p:cond delay="1668"/>
                                          </p:stCondLst>
                                        </p:cTn>
                                        <p:tgtEl>
                                          <p:spTgt spid="3">
                                            <p:txEl>
                                              <p:pRg st="2" end="2"/>
                                            </p:txEl>
                                          </p:spTgt>
                                        </p:tgtEl>
                                      </p:cBhvr>
                                      <p:to x="100000" y="100000"/>
                                    </p:animScale>
                                    <p:animScale>
                                      <p:cBhvr>
                                        <p:cTn id="32" dur="26">
                                          <p:stCondLst>
                                            <p:cond delay="1808"/>
                                          </p:stCondLst>
                                        </p:cTn>
                                        <p:tgtEl>
                                          <p:spTgt spid="3">
                                            <p:txEl>
                                              <p:pRg st="2" end="2"/>
                                            </p:txEl>
                                          </p:spTgt>
                                        </p:tgtEl>
                                      </p:cBhvr>
                                      <p:to x="100000" y="95000"/>
                                    </p:animScale>
                                    <p:animScale>
                                      <p:cBhvr>
                                        <p:cTn id="33" dur="166" decel="50000">
                                          <p:stCondLst>
                                            <p:cond delay="1834"/>
                                          </p:stCondLst>
                                        </p:cTn>
                                        <p:tgtEl>
                                          <p:spTgt spid="3">
                                            <p:txEl>
                                              <p:pRg st="2" end="2"/>
                                            </p:txEl>
                                          </p:spTgt>
                                        </p:tgtEl>
                                      </p:cBhvr>
                                      <p:to x="100000" y="100000"/>
                                    </p:animScale>
                                  </p:childTnLst>
                                </p:cTn>
                              </p:par>
                              <p:par>
                                <p:cTn id="34" presetID="26" presetClass="entr" presetSubtype="0" fill="hold" nodeType="with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wipe(down)">
                                      <p:cBhvr>
                                        <p:cTn id="36" dur="580">
                                          <p:stCondLst>
                                            <p:cond delay="0"/>
                                          </p:stCondLst>
                                        </p:cTn>
                                        <p:tgtEl>
                                          <p:spTgt spid="3">
                                            <p:txEl>
                                              <p:pRg st="0" end="0"/>
                                            </p:txEl>
                                          </p:spTgt>
                                        </p:tgtEl>
                                      </p:cBhvr>
                                    </p:animEffect>
                                    <p:anim calcmode="lin" valueType="num">
                                      <p:cBhvr>
                                        <p:cTn id="3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42" dur="26">
                                          <p:stCondLst>
                                            <p:cond delay="650"/>
                                          </p:stCondLst>
                                        </p:cTn>
                                        <p:tgtEl>
                                          <p:spTgt spid="3">
                                            <p:txEl>
                                              <p:pRg st="0" end="0"/>
                                            </p:txEl>
                                          </p:spTgt>
                                        </p:tgtEl>
                                      </p:cBhvr>
                                      <p:to x="100000" y="60000"/>
                                    </p:animScale>
                                    <p:animScale>
                                      <p:cBhvr>
                                        <p:cTn id="43" dur="166" decel="50000">
                                          <p:stCondLst>
                                            <p:cond delay="676"/>
                                          </p:stCondLst>
                                        </p:cTn>
                                        <p:tgtEl>
                                          <p:spTgt spid="3">
                                            <p:txEl>
                                              <p:pRg st="0" end="0"/>
                                            </p:txEl>
                                          </p:spTgt>
                                        </p:tgtEl>
                                      </p:cBhvr>
                                      <p:to x="100000" y="100000"/>
                                    </p:animScale>
                                    <p:animScale>
                                      <p:cBhvr>
                                        <p:cTn id="44" dur="26">
                                          <p:stCondLst>
                                            <p:cond delay="1312"/>
                                          </p:stCondLst>
                                        </p:cTn>
                                        <p:tgtEl>
                                          <p:spTgt spid="3">
                                            <p:txEl>
                                              <p:pRg st="0" end="0"/>
                                            </p:txEl>
                                          </p:spTgt>
                                        </p:tgtEl>
                                      </p:cBhvr>
                                      <p:to x="100000" y="80000"/>
                                    </p:animScale>
                                    <p:animScale>
                                      <p:cBhvr>
                                        <p:cTn id="45" dur="166" decel="50000">
                                          <p:stCondLst>
                                            <p:cond delay="1338"/>
                                          </p:stCondLst>
                                        </p:cTn>
                                        <p:tgtEl>
                                          <p:spTgt spid="3">
                                            <p:txEl>
                                              <p:pRg st="0" end="0"/>
                                            </p:txEl>
                                          </p:spTgt>
                                        </p:tgtEl>
                                      </p:cBhvr>
                                      <p:to x="100000" y="100000"/>
                                    </p:animScale>
                                    <p:animScale>
                                      <p:cBhvr>
                                        <p:cTn id="46" dur="26">
                                          <p:stCondLst>
                                            <p:cond delay="1642"/>
                                          </p:stCondLst>
                                        </p:cTn>
                                        <p:tgtEl>
                                          <p:spTgt spid="3">
                                            <p:txEl>
                                              <p:pRg st="0" end="0"/>
                                            </p:txEl>
                                          </p:spTgt>
                                        </p:tgtEl>
                                      </p:cBhvr>
                                      <p:to x="100000" y="90000"/>
                                    </p:animScale>
                                    <p:animScale>
                                      <p:cBhvr>
                                        <p:cTn id="47" dur="166" decel="50000">
                                          <p:stCondLst>
                                            <p:cond delay="1668"/>
                                          </p:stCondLst>
                                        </p:cTn>
                                        <p:tgtEl>
                                          <p:spTgt spid="3">
                                            <p:txEl>
                                              <p:pRg st="0" end="0"/>
                                            </p:txEl>
                                          </p:spTgt>
                                        </p:tgtEl>
                                      </p:cBhvr>
                                      <p:to x="100000" y="100000"/>
                                    </p:animScale>
                                    <p:animScale>
                                      <p:cBhvr>
                                        <p:cTn id="48" dur="26">
                                          <p:stCondLst>
                                            <p:cond delay="1808"/>
                                          </p:stCondLst>
                                        </p:cTn>
                                        <p:tgtEl>
                                          <p:spTgt spid="3">
                                            <p:txEl>
                                              <p:pRg st="0" end="0"/>
                                            </p:txEl>
                                          </p:spTgt>
                                        </p:tgtEl>
                                      </p:cBhvr>
                                      <p:to x="100000" y="95000"/>
                                    </p:animScale>
                                    <p:animScale>
                                      <p:cBhvr>
                                        <p:cTn id="49" dur="166" decel="50000">
                                          <p:stCondLst>
                                            <p:cond delay="1834"/>
                                          </p:stCondLst>
                                        </p:cTn>
                                        <p:tgtEl>
                                          <p:spTgt spid="3">
                                            <p:txEl>
                                              <p:pRg st="0" end="0"/>
                                            </p:txEl>
                                          </p:spTgt>
                                        </p:tgtEl>
                                      </p:cBhvr>
                                      <p:to x="100000" y="100000"/>
                                    </p:animScale>
                                  </p:childTnLst>
                                </p:cTn>
                              </p:par>
                              <p:par>
                                <p:cTn id="50" presetID="26" presetClass="entr" presetSubtype="0" fill="hold" nodeType="with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wipe(down)">
                                      <p:cBhvr>
                                        <p:cTn id="52" dur="580">
                                          <p:stCondLst>
                                            <p:cond delay="0"/>
                                          </p:stCondLst>
                                        </p:cTn>
                                        <p:tgtEl>
                                          <p:spTgt spid="3">
                                            <p:txEl>
                                              <p:pRg st="4" end="4"/>
                                            </p:txEl>
                                          </p:spTgt>
                                        </p:tgtEl>
                                      </p:cBhvr>
                                    </p:animEffect>
                                    <p:anim calcmode="lin" valueType="num">
                                      <p:cBhvr>
                                        <p:cTn id="53"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58" dur="26">
                                          <p:stCondLst>
                                            <p:cond delay="650"/>
                                          </p:stCondLst>
                                        </p:cTn>
                                        <p:tgtEl>
                                          <p:spTgt spid="3">
                                            <p:txEl>
                                              <p:pRg st="4" end="4"/>
                                            </p:txEl>
                                          </p:spTgt>
                                        </p:tgtEl>
                                      </p:cBhvr>
                                      <p:to x="100000" y="60000"/>
                                    </p:animScale>
                                    <p:animScale>
                                      <p:cBhvr>
                                        <p:cTn id="59" dur="166" decel="50000">
                                          <p:stCondLst>
                                            <p:cond delay="676"/>
                                          </p:stCondLst>
                                        </p:cTn>
                                        <p:tgtEl>
                                          <p:spTgt spid="3">
                                            <p:txEl>
                                              <p:pRg st="4" end="4"/>
                                            </p:txEl>
                                          </p:spTgt>
                                        </p:tgtEl>
                                      </p:cBhvr>
                                      <p:to x="100000" y="100000"/>
                                    </p:animScale>
                                    <p:animScale>
                                      <p:cBhvr>
                                        <p:cTn id="60" dur="26">
                                          <p:stCondLst>
                                            <p:cond delay="1312"/>
                                          </p:stCondLst>
                                        </p:cTn>
                                        <p:tgtEl>
                                          <p:spTgt spid="3">
                                            <p:txEl>
                                              <p:pRg st="4" end="4"/>
                                            </p:txEl>
                                          </p:spTgt>
                                        </p:tgtEl>
                                      </p:cBhvr>
                                      <p:to x="100000" y="80000"/>
                                    </p:animScale>
                                    <p:animScale>
                                      <p:cBhvr>
                                        <p:cTn id="61" dur="166" decel="50000">
                                          <p:stCondLst>
                                            <p:cond delay="1338"/>
                                          </p:stCondLst>
                                        </p:cTn>
                                        <p:tgtEl>
                                          <p:spTgt spid="3">
                                            <p:txEl>
                                              <p:pRg st="4" end="4"/>
                                            </p:txEl>
                                          </p:spTgt>
                                        </p:tgtEl>
                                      </p:cBhvr>
                                      <p:to x="100000" y="100000"/>
                                    </p:animScale>
                                    <p:animScale>
                                      <p:cBhvr>
                                        <p:cTn id="62" dur="26">
                                          <p:stCondLst>
                                            <p:cond delay="1642"/>
                                          </p:stCondLst>
                                        </p:cTn>
                                        <p:tgtEl>
                                          <p:spTgt spid="3">
                                            <p:txEl>
                                              <p:pRg st="4" end="4"/>
                                            </p:txEl>
                                          </p:spTgt>
                                        </p:tgtEl>
                                      </p:cBhvr>
                                      <p:to x="100000" y="90000"/>
                                    </p:animScale>
                                    <p:animScale>
                                      <p:cBhvr>
                                        <p:cTn id="63" dur="166" decel="50000">
                                          <p:stCondLst>
                                            <p:cond delay="1668"/>
                                          </p:stCondLst>
                                        </p:cTn>
                                        <p:tgtEl>
                                          <p:spTgt spid="3">
                                            <p:txEl>
                                              <p:pRg st="4" end="4"/>
                                            </p:txEl>
                                          </p:spTgt>
                                        </p:tgtEl>
                                      </p:cBhvr>
                                      <p:to x="100000" y="100000"/>
                                    </p:animScale>
                                    <p:animScale>
                                      <p:cBhvr>
                                        <p:cTn id="64" dur="26">
                                          <p:stCondLst>
                                            <p:cond delay="1808"/>
                                          </p:stCondLst>
                                        </p:cTn>
                                        <p:tgtEl>
                                          <p:spTgt spid="3">
                                            <p:txEl>
                                              <p:pRg st="4" end="4"/>
                                            </p:txEl>
                                          </p:spTgt>
                                        </p:tgtEl>
                                      </p:cBhvr>
                                      <p:to x="100000" y="95000"/>
                                    </p:animScale>
                                    <p:animScale>
                                      <p:cBhvr>
                                        <p:cTn id="65" dur="166" decel="50000">
                                          <p:stCondLst>
                                            <p:cond delay="1834"/>
                                          </p:stCondLst>
                                        </p:cTn>
                                        <p:tgtEl>
                                          <p:spTgt spid="3">
                                            <p:txEl>
                                              <p:pRg st="4" end="4"/>
                                            </p:txEl>
                                          </p:spTgt>
                                        </p:tgtEl>
                                      </p:cBhvr>
                                      <p:to x="100000" y="100000"/>
                                    </p:animScale>
                                  </p:childTnLst>
                                </p:cTn>
                              </p:par>
                              <p:par>
                                <p:cTn id="66" presetID="26" presetClass="entr" presetSubtype="0" fill="hold" nodeType="withEffect">
                                  <p:stCondLst>
                                    <p:cond delay="0"/>
                                  </p:stCondLst>
                                  <p:childTnLst>
                                    <p:set>
                                      <p:cBhvr>
                                        <p:cTn id="67" dur="1" fill="hold">
                                          <p:stCondLst>
                                            <p:cond delay="0"/>
                                          </p:stCondLst>
                                        </p:cTn>
                                        <p:tgtEl>
                                          <p:spTgt spid="3">
                                            <p:txEl>
                                              <p:pRg st="6" end="6"/>
                                            </p:txEl>
                                          </p:spTgt>
                                        </p:tgtEl>
                                        <p:attrNameLst>
                                          <p:attrName>style.visibility</p:attrName>
                                        </p:attrNameLst>
                                      </p:cBhvr>
                                      <p:to>
                                        <p:strVal val="visible"/>
                                      </p:to>
                                    </p:set>
                                    <p:animEffect transition="in" filter="wipe(down)">
                                      <p:cBhvr>
                                        <p:cTn id="68" dur="580">
                                          <p:stCondLst>
                                            <p:cond delay="0"/>
                                          </p:stCondLst>
                                        </p:cTn>
                                        <p:tgtEl>
                                          <p:spTgt spid="3">
                                            <p:txEl>
                                              <p:pRg st="6" end="6"/>
                                            </p:txEl>
                                          </p:spTgt>
                                        </p:tgtEl>
                                      </p:cBhvr>
                                    </p:animEffect>
                                    <p:anim calcmode="lin" valueType="num">
                                      <p:cBhvr>
                                        <p:cTn id="6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3">
                                            <p:txEl>
                                              <p:pRg st="6" end="6"/>
                                            </p:txEl>
                                          </p:spTgt>
                                        </p:tgtEl>
                                      </p:cBhvr>
                                      <p:to x="100000" y="60000"/>
                                    </p:animScale>
                                    <p:animScale>
                                      <p:cBhvr>
                                        <p:cTn id="75" dur="166" decel="50000">
                                          <p:stCondLst>
                                            <p:cond delay="676"/>
                                          </p:stCondLst>
                                        </p:cTn>
                                        <p:tgtEl>
                                          <p:spTgt spid="3">
                                            <p:txEl>
                                              <p:pRg st="6" end="6"/>
                                            </p:txEl>
                                          </p:spTgt>
                                        </p:tgtEl>
                                      </p:cBhvr>
                                      <p:to x="100000" y="100000"/>
                                    </p:animScale>
                                    <p:animScale>
                                      <p:cBhvr>
                                        <p:cTn id="76" dur="26">
                                          <p:stCondLst>
                                            <p:cond delay="1312"/>
                                          </p:stCondLst>
                                        </p:cTn>
                                        <p:tgtEl>
                                          <p:spTgt spid="3">
                                            <p:txEl>
                                              <p:pRg st="6" end="6"/>
                                            </p:txEl>
                                          </p:spTgt>
                                        </p:tgtEl>
                                      </p:cBhvr>
                                      <p:to x="100000" y="80000"/>
                                    </p:animScale>
                                    <p:animScale>
                                      <p:cBhvr>
                                        <p:cTn id="77" dur="166" decel="50000">
                                          <p:stCondLst>
                                            <p:cond delay="1338"/>
                                          </p:stCondLst>
                                        </p:cTn>
                                        <p:tgtEl>
                                          <p:spTgt spid="3">
                                            <p:txEl>
                                              <p:pRg st="6" end="6"/>
                                            </p:txEl>
                                          </p:spTgt>
                                        </p:tgtEl>
                                      </p:cBhvr>
                                      <p:to x="100000" y="100000"/>
                                    </p:animScale>
                                    <p:animScale>
                                      <p:cBhvr>
                                        <p:cTn id="78" dur="26">
                                          <p:stCondLst>
                                            <p:cond delay="1642"/>
                                          </p:stCondLst>
                                        </p:cTn>
                                        <p:tgtEl>
                                          <p:spTgt spid="3">
                                            <p:txEl>
                                              <p:pRg st="6" end="6"/>
                                            </p:txEl>
                                          </p:spTgt>
                                        </p:tgtEl>
                                      </p:cBhvr>
                                      <p:to x="100000" y="90000"/>
                                    </p:animScale>
                                    <p:animScale>
                                      <p:cBhvr>
                                        <p:cTn id="79" dur="166" decel="50000">
                                          <p:stCondLst>
                                            <p:cond delay="1668"/>
                                          </p:stCondLst>
                                        </p:cTn>
                                        <p:tgtEl>
                                          <p:spTgt spid="3">
                                            <p:txEl>
                                              <p:pRg st="6" end="6"/>
                                            </p:txEl>
                                          </p:spTgt>
                                        </p:tgtEl>
                                      </p:cBhvr>
                                      <p:to x="100000" y="100000"/>
                                    </p:animScale>
                                    <p:animScale>
                                      <p:cBhvr>
                                        <p:cTn id="80" dur="26">
                                          <p:stCondLst>
                                            <p:cond delay="1808"/>
                                          </p:stCondLst>
                                        </p:cTn>
                                        <p:tgtEl>
                                          <p:spTgt spid="3">
                                            <p:txEl>
                                              <p:pRg st="6" end="6"/>
                                            </p:txEl>
                                          </p:spTgt>
                                        </p:tgtEl>
                                      </p:cBhvr>
                                      <p:to x="100000" y="95000"/>
                                    </p:animScale>
                                    <p:animScale>
                                      <p:cBhvr>
                                        <p:cTn id="81" dur="166" decel="50000">
                                          <p:stCondLst>
                                            <p:cond delay="1834"/>
                                          </p:stCondLst>
                                        </p:cTn>
                                        <p:tgtEl>
                                          <p:spTgt spid="3">
                                            <p:txEl>
                                              <p:pRg st="6" end="6"/>
                                            </p:txEl>
                                          </p:spTgt>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nodeType="clickEffect">
                                  <p:stCondLst>
                                    <p:cond delay="0"/>
                                  </p:stCondLst>
                                  <p:childTnLst>
                                    <p:set>
                                      <p:cBhvr>
                                        <p:cTn id="85" dur="1" fill="hold">
                                          <p:stCondLst>
                                            <p:cond delay="0"/>
                                          </p:stCondLst>
                                        </p:cTn>
                                        <p:tgtEl>
                                          <p:spTgt spid="31746"/>
                                        </p:tgtEl>
                                        <p:attrNameLst>
                                          <p:attrName>style.visibility</p:attrName>
                                        </p:attrNameLst>
                                      </p:cBhvr>
                                      <p:to>
                                        <p:strVal val="visible"/>
                                      </p:to>
                                    </p:set>
                                    <p:animEffect transition="in" filter="checkerboard(across)">
                                      <p:cBhvr>
                                        <p:cTn id="86"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23528" y="842453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2123728" y="332656"/>
            <a:ext cx="4968552" cy="584775"/>
          </a:xfrm>
          <a:prstGeom prst="rect">
            <a:avLst/>
          </a:prstGeom>
          <a:noFill/>
        </p:spPr>
        <p:txBody>
          <a:bodyPr wrap="square" rtlCol="0">
            <a:spAutoFit/>
          </a:bodyPr>
          <a:lstStyle/>
          <a:p>
            <a:pPr algn="ctr"/>
            <a:r>
              <a:rPr lang="en-US" sz="3200" dirty="0" smtClean="0"/>
              <a:t>Results and Analysis</a:t>
            </a:r>
            <a:endParaRPr lang="en-US" dirty="0"/>
          </a:p>
        </p:txBody>
      </p:sp>
      <p:graphicFrame>
        <p:nvGraphicFramePr>
          <p:cNvPr id="12" name="Chart 11"/>
          <p:cNvGraphicFramePr/>
          <p:nvPr/>
        </p:nvGraphicFramePr>
        <p:xfrm>
          <a:off x="4283968" y="1412776"/>
          <a:ext cx="4644008"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179512" y="1412776"/>
            <a:ext cx="4032448" cy="4708981"/>
          </a:xfrm>
          <a:prstGeom prst="rect">
            <a:avLst/>
          </a:prstGeom>
          <a:noFill/>
        </p:spPr>
        <p:txBody>
          <a:bodyPr wrap="square" rtlCol="0">
            <a:spAutoFit/>
          </a:bodyPr>
          <a:lstStyle/>
          <a:p>
            <a:r>
              <a:rPr lang="en-US" sz="2000" dirty="0" smtClean="0"/>
              <a:t>Majority of the RI Sec 2s love to play Mousehunt and Backyard Monsters. Mousehunt went as high as 60%, over more than half of the respondents. As Mousehunt and backyard Monsters include chatting and competing, RI Sec 2s get more pleasure by playing these games instead of games like pet society where there is no thrill and not much interaction with others. Therefore, we can conclude that RI Sec 2s play Facebook games that allow them to interact a lot with their friends.</a:t>
            </a:r>
            <a:endParaRPr lang="en-US" sz="2000" dirty="0"/>
          </a:p>
        </p:txBody>
      </p:sp>
      <p:pic>
        <p:nvPicPr>
          <p:cNvPr id="6" name="Picture 5" descr="E:\images\fb3.jpg"/>
          <p:cNvPicPr>
            <a:picLocks noChangeAspect="1" noChangeArrowheads="1"/>
          </p:cNvPicPr>
          <p:nvPr/>
        </p:nvPicPr>
        <p:blipFill>
          <a:blip r:embed="rId3" cstate="print"/>
          <a:srcRect/>
          <a:stretch>
            <a:fillRect/>
          </a:stretch>
        </p:blipFill>
        <p:spPr bwMode="auto">
          <a:xfrm>
            <a:off x="6732240" y="0"/>
            <a:ext cx="2411760" cy="135460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0" fill="hold"/>
                                        <p:tgtEl>
                                          <p:spTgt spid="11"/>
                                        </p:tgtEl>
                                        <p:attrNameLst>
                                          <p:attrName>ppt_x</p:attrName>
                                        </p:attrNameLst>
                                      </p:cBhvr>
                                      <p:tavLst>
                                        <p:tav tm="0">
                                          <p:val>
                                            <p:strVal val="0-#ppt_w/2"/>
                                          </p:val>
                                        </p:tav>
                                        <p:tav tm="100000">
                                          <p:val>
                                            <p:strVal val="#ppt_x"/>
                                          </p:val>
                                        </p:tav>
                                      </p:tavLst>
                                    </p:anim>
                                    <p:anim calcmode="lin" valueType="num">
                                      <p:cBhvr additive="base">
                                        <p:cTn id="8"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Scale>
                                      <p:cBhvr>
                                        <p:cTn id="13" dur="2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2000" decel="50000" fill="hold">
                                          <p:stCondLst>
                                            <p:cond delay="0"/>
                                          </p:stCondLst>
                                        </p:cTn>
                                        <p:tgtEl>
                                          <p:spTgt spid="12"/>
                                        </p:tgtEl>
                                        <p:attrNameLst>
                                          <p:attrName>ppt_x</p:attrName>
                                          <p:attrName>ppt_y</p:attrName>
                                        </p:attrNameLst>
                                      </p:cBhvr>
                                    </p:animMotion>
                                    <p:animEffect transition="in" filter="fade">
                                      <p:cBhvr>
                                        <p:cTn id="15" dur="2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diamond(in)">
                                      <p:cBhvr>
                                        <p:cTn id="20" dur="20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nodeType="clickEffect">
                                  <p:stCondLst>
                                    <p:cond delay="0"/>
                                  </p:stCondLst>
                                  <p:childTnLst>
                                    <p:animRot by="21600000">
                                      <p:cBhvr>
                                        <p:cTn id="24"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07504" y="1268760"/>
          <a:ext cx="4680520"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004048" y="1628800"/>
            <a:ext cx="3888432" cy="3693319"/>
          </a:xfrm>
          <a:prstGeom prst="rect">
            <a:avLst/>
          </a:prstGeom>
          <a:noFill/>
        </p:spPr>
        <p:txBody>
          <a:bodyPr wrap="square" rtlCol="0">
            <a:spAutoFit/>
          </a:bodyPr>
          <a:lstStyle/>
          <a:p>
            <a:r>
              <a:rPr lang="en-US" dirty="0" smtClean="0">
                <a:solidFill>
                  <a:schemeClr val="tx1">
                    <a:lumMod val="95000"/>
                    <a:lumOff val="5000"/>
                  </a:schemeClr>
                </a:solidFill>
              </a:rPr>
              <a:t>From the table to your left , Majority(45%) of the respondents play Facebook between 1 to 10 hours a week, which although does not seem to be a very long time, is indeed long enough for RI Sec 2s to get addicted to Facebook games. Fortunately, nobody played Facebook for more than 20 hours a week, or else that person would have had heavy addiction to Facebook games and it would be necessary to go for counselling by Mr Leo.</a:t>
            </a:r>
            <a:endParaRPr lang="en-US" dirty="0"/>
          </a:p>
        </p:txBody>
      </p:sp>
      <p:pic>
        <p:nvPicPr>
          <p:cNvPr id="6" name="Picture 2" descr="E:\images\fb.jpg"/>
          <p:cNvPicPr>
            <a:picLocks noChangeAspect="1" noChangeArrowheads="1"/>
          </p:cNvPicPr>
          <p:nvPr/>
        </p:nvPicPr>
        <p:blipFill>
          <a:blip r:embed="rId3" cstate="print"/>
          <a:srcRect/>
          <a:stretch>
            <a:fillRect/>
          </a:stretch>
        </p:blipFill>
        <p:spPr bwMode="auto">
          <a:xfrm>
            <a:off x="6876256" y="0"/>
            <a:ext cx="2267744" cy="1632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2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2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4" dur="2000" fill="hold"/>
                                        <p:tgtEl>
                                          <p:spTgt spid="4"/>
                                        </p:tgtEl>
                                        <p:attrNameLst>
                                          <p:attrName>ppt_y</p:attrName>
                                        </p:attrNameLst>
                                      </p:cBhvr>
                                      <p:tavLst>
                                        <p:tav tm="0">
                                          <p:val>
                                            <p:strVal val="#ppt_y"/>
                                          </p:val>
                                        </p:tav>
                                        <p:tav tm="100000">
                                          <p:val>
                                            <p:strVal val="#ppt_y"/>
                                          </p:val>
                                        </p:tav>
                                      </p:tavLst>
                                    </p:anim>
                                    <p:animEffect transition="in" filter="fade">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2000" fill="hold"/>
                                        <p:tgtEl>
                                          <p:spTgt spid="5"/>
                                        </p:tgtEl>
                                        <p:attrNameLst>
                                          <p:attrName>ppt_w</p:attrName>
                                        </p:attrNameLst>
                                      </p:cBhvr>
                                      <p:tavLst>
                                        <p:tav tm="0">
                                          <p:val>
                                            <p:fltVal val="0"/>
                                          </p:val>
                                        </p:tav>
                                        <p:tav tm="100000">
                                          <p:val>
                                            <p:strVal val="#ppt_w"/>
                                          </p:val>
                                        </p:tav>
                                      </p:tavLst>
                                    </p:anim>
                                    <p:anim calcmode="lin" valueType="num">
                                      <p:cBhvr>
                                        <p:cTn id="21" dur="2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608</Words>
  <Application>Microsoft Office PowerPoint</Application>
  <PresentationFormat>On-screen Show (4:3)</PresentationFormat>
  <Paragraphs>93</Paragraphs>
  <Slides>15</Slides>
  <Notes>3</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Flow</vt:lpstr>
      <vt:lpstr>Median</vt:lpstr>
      <vt:lpstr>RE Project  Oral Presentation</vt:lpstr>
      <vt:lpstr> Contents</vt:lpstr>
      <vt:lpstr>Slide 3</vt:lpstr>
      <vt:lpstr>Slide 4</vt:lpstr>
      <vt:lpstr>Slide 5</vt:lpstr>
      <vt:lpstr>Slide 6</vt:lpstr>
      <vt:lpstr>Slide 7</vt:lpstr>
      <vt:lpstr>Slide 8</vt:lpstr>
      <vt:lpstr>Slide 9</vt:lpstr>
      <vt:lpstr>Further research</vt:lpstr>
      <vt:lpstr>Conclusion</vt:lpstr>
      <vt:lpstr>Acknowledgements</vt:lpstr>
      <vt:lpstr>Slide 13</vt:lpstr>
      <vt:lpstr>QUESTIONS AND ANSWERS</vt:lpstr>
      <vt:lpstr>Pictures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Project Oral Presentation</dc:title>
  <dc:creator>student</dc:creator>
  <cp:lastModifiedBy>student</cp:lastModifiedBy>
  <cp:revision>36</cp:revision>
  <dcterms:created xsi:type="dcterms:W3CDTF">2011-03-14T02:27:21Z</dcterms:created>
  <dcterms:modified xsi:type="dcterms:W3CDTF">2011-04-07T06:58:04Z</dcterms:modified>
</cp:coreProperties>
</file>