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4"/>
  </p:notesMasterIdLst>
  <p:sldIdLst>
    <p:sldId id="260" r:id="rId2"/>
    <p:sldId id="265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84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SG"/>
  <c:chart>
    <c:title>
      <c:tx>
        <c:rich>
          <a:bodyPr/>
          <a:lstStyle/>
          <a:p>
            <a:pPr>
              <a:defRPr/>
            </a:pPr>
            <a:r>
              <a:rPr lang="en-US" sz="1800" b="0" i="0" baseline="0" dirty="0" smtClean="0"/>
              <a:t>Graph 1- The types of games that RI Year 2’s students like to play</a:t>
            </a:r>
          </a:p>
          <a:p>
            <a:pPr>
              <a:defRPr/>
            </a:pPr>
            <a:endParaRPr lang="en-US" sz="1800" b="0" i="0" baseline="0" dirty="0"/>
          </a:p>
        </c:rich>
      </c:tx>
      <c:layout>
        <c:manualLayout>
          <c:xMode val="edge"/>
          <c:yMode val="edge"/>
          <c:x val="0.12279340757009913"/>
          <c:y val="0"/>
        </c:manualLayout>
      </c:layout>
    </c:title>
    <c:plotArea>
      <c:layout>
        <c:manualLayout>
          <c:layoutTarget val="inner"/>
          <c:xMode val="edge"/>
          <c:yMode val="edge"/>
          <c:x val="0.10966690841187185"/>
          <c:y val="0.21514532573303821"/>
          <c:w val="0.89033309158812834"/>
          <c:h val="0.65931326779293975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cat>
            <c:strRef>
              <c:f>Sheet1!$A$2:$A$6</c:f>
              <c:strCache>
                <c:ptCount val="5"/>
                <c:pt idx="0">
                  <c:v>Mousehunt</c:v>
                </c:pt>
                <c:pt idx="1">
                  <c:v>Backyard monsters</c:v>
                </c:pt>
                <c:pt idx="2">
                  <c:v>Pet society</c:v>
                </c:pt>
                <c:pt idx="3">
                  <c:v>Restaurant City</c:v>
                </c:pt>
                <c:pt idx="4">
                  <c:v>others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cat>
            <c:strRef>
              <c:f>Sheet1!$A$2:$A$6</c:f>
              <c:strCache>
                <c:ptCount val="5"/>
                <c:pt idx="0">
                  <c:v>Mousehunt</c:v>
                </c:pt>
                <c:pt idx="1">
                  <c:v>Backyard monsters</c:v>
                </c:pt>
                <c:pt idx="2">
                  <c:v>Pet society</c:v>
                </c:pt>
                <c:pt idx="3">
                  <c:v>Restaurant City</c:v>
                </c:pt>
                <c:pt idx="4">
                  <c:v>others</c:v>
                </c:pt>
              </c:strCache>
            </c:strRef>
          </c:cat>
          <c:val>
            <c:numRef>
              <c:f>Sheet1!$C$2:$C$6</c:f>
              <c:numCache>
                <c:formatCode>0%</c:formatCode>
                <c:ptCount val="5"/>
                <c:pt idx="0">
                  <c:v>60</c:v>
                </c:pt>
                <c:pt idx="1">
                  <c:v>25</c:v>
                </c:pt>
                <c:pt idx="2">
                  <c:v>0</c:v>
                </c:pt>
                <c:pt idx="3">
                  <c:v>10</c:v>
                </c:pt>
                <c:pt idx="4">
                  <c:v>25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cat>
            <c:strRef>
              <c:f>Sheet1!$A$2:$A$6</c:f>
              <c:strCache>
                <c:ptCount val="5"/>
                <c:pt idx="0">
                  <c:v>Mousehunt</c:v>
                </c:pt>
                <c:pt idx="1">
                  <c:v>Backyard monsters</c:v>
                </c:pt>
                <c:pt idx="2">
                  <c:v>Pet society</c:v>
                </c:pt>
                <c:pt idx="3">
                  <c:v>Restaurant City</c:v>
                </c:pt>
                <c:pt idx="4">
                  <c:v>others</c:v>
                </c:pt>
              </c:strCache>
            </c:strRef>
          </c:cat>
          <c:val>
            <c:numRef>
              <c:f>Sheet1!$D$2:$D$6</c:f>
              <c:numCache>
                <c:formatCode>General</c:formatCode>
                <c:ptCount val="5"/>
              </c:numCache>
            </c:numRef>
          </c:val>
        </c:ser>
        <c:axId val="52624384"/>
        <c:axId val="54072448"/>
      </c:barChart>
      <c:catAx>
        <c:axId val="5262438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Facebook Games</a:t>
                </a:r>
                <a:endParaRPr lang="en-US" dirty="0"/>
              </a:p>
            </c:rich>
          </c:tx>
          <c:layout/>
        </c:title>
        <c:tickLblPos val="nextTo"/>
        <c:crossAx val="54072448"/>
        <c:crosses val="autoZero"/>
        <c:auto val="1"/>
        <c:lblAlgn val="ctr"/>
        <c:lblOffset val="100"/>
      </c:catAx>
      <c:valAx>
        <c:axId val="54072448"/>
        <c:scaling>
          <c:orientation val="minMax"/>
          <c:max val="10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 smtClean="0"/>
                  <a:t>Percentage ( % )</a:t>
                </a:r>
                <a:endParaRPr lang="en-US" dirty="0"/>
              </a:p>
            </c:rich>
          </c:tx>
          <c:layout/>
        </c:title>
        <c:numFmt formatCode="General" sourceLinked="1"/>
        <c:tickLblPos val="nextTo"/>
        <c:crossAx val="52624384"/>
        <c:crosses val="autoZero"/>
        <c:crossBetween val="between"/>
      </c:valAx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SG"/>
  <c:chart>
    <c:title>
      <c:tx>
        <c:rich>
          <a:bodyPr/>
          <a:lstStyle/>
          <a:p>
            <a:pPr>
              <a:defRPr/>
            </a:pPr>
            <a:r>
              <a:rPr lang="en-US" sz="1800" b="0" i="0" baseline="0" dirty="0" smtClean="0"/>
              <a:t>Graph 2—Time spent on Facebook Games</a:t>
            </a:r>
            <a:endParaRPr lang="en-US" sz="1800" b="0" i="0" baseline="0" dirty="0"/>
          </a:p>
        </c:rich>
      </c:tx>
      <c:layout>
        <c:manualLayout>
          <c:xMode val="edge"/>
          <c:yMode val="edge"/>
          <c:x val="0.19622745290205851"/>
          <c:y val="0"/>
        </c:manualLayout>
      </c:layout>
    </c:title>
    <c:plotArea>
      <c:layout>
        <c:manualLayout>
          <c:layoutTarget val="inner"/>
          <c:xMode val="edge"/>
          <c:yMode val="edge"/>
          <c:x val="0.10242179187061083"/>
          <c:y val="0.19093948190153825"/>
          <c:w val="0.8713280369641474"/>
          <c:h val="0.68813276066252649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cat>
            <c:strRef>
              <c:f>Sheet1!$A$2:$A$6</c:f>
              <c:strCache>
                <c:ptCount val="5"/>
                <c:pt idx="0">
                  <c:v>1h or less</c:v>
                </c:pt>
                <c:pt idx="1">
                  <c:v>1-10h</c:v>
                </c:pt>
                <c:pt idx="2">
                  <c:v>11-15h</c:v>
                </c:pt>
                <c:pt idx="3">
                  <c:v>16-20h</c:v>
                </c:pt>
                <c:pt idx="4">
                  <c:v>21h or more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cat>
            <c:strRef>
              <c:f>Sheet1!$A$2:$A$6</c:f>
              <c:strCache>
                <c:ptCount val="5"/>
                <c:pt idx="0">
                  <c:v>1h or less</c:v>
                </c:pt>
                <c:pt idx="1">
                  <c:v>1-10h</c:v>
                </c:pt>
                <c:pt idx="2">
                  <c:v>11-15h</c:v>
                </c:pt>
                <c:pt idx="3">
                  <c:v>16-20h</c:v>
                </c:pt>
                <c:pt idx="4">
                  <c:v>21h or more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 formatCode="0%">
                  <c:v>30</c:v>
                </c:pt>
                <c:pt idx="1">
                  <c:v>45</c:v>
                </c:pt>
                <c:pt idx="2">
                  <c:v>20</c:v>
                </c:pt>
                <c:pt idx="3">
                  <c:v>5</c:v>
                </c:pt>
                <c:pt idx="4">
                  <c:v>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cat>
            <c:strRef>
              <c:f>Sheet1!$A$2:$A$6</c:f>
              <c:strCache>
                <c:ptCount val="5"/>
                <c:pt idx="0">
                  <c:v>1h or less</c:v>
                </c:pt>
                <c:pt idx="1">
                  <c:v>1-10h</c:v>
                </c:pt>
                <c:pt idx="2">
                  <c:v>11-15h</c:v>
                </c:pt>
                <c:pt idx="3">
                  <c:v>16-20h</c:v>
                </c:pt>
                <c:pt idx="4">
                  <c:v>21h or more</c:v>
                </c:pt>
              </c:strCache>
            </c:strRef>
          </c:cat>
          <c:val>
            <c:numRef>
              <c:f>Sheet1!$D$2:$D$6</c:f>
              <c:numCache>
                <c:formatCode>General</c:formatCode>
                <c:ptCount val="5"/>
              </c:numCache>
            </c:numRef>
          </c:val>
        </c:ser>
        <c:axId val="68863872"/>
        <c:axId val="68157440"/>
      </c:barChart>
      <c:catAx>
        <c:axId val="6886387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Time spent on</a:t>
                </a:r>
                <a:r>
                  <a:rPr lang="en-US" baseline="0" dirty="0" smtClean="0"/>
                  <a:t> Facebook games per week</a:t>
                </a:r>
                <a:r>
                  <a:rPr lang="en-US" dirty="0" smtClean="0"/>
                  <a:t> ( hours )</a:t>
                </a:r>
                <a:endParaRPr lang="en-US" dirty="0"/>
              </a:p>
            </c:rich>
          </c:tx>
          <c:layout/>
        </c:title>
        <c:tickLblPos val="nextTo"/>
        <c:crossAx val="68157440"/>
        <c:crosses val="autoZero"/>
        <c:auto val="1"/>
        <c:lblAlgn val="ctr"/>
        <c:lblOffset val="100"/>
      </c:catAx>
      <c:valAx>
        <c:axId val="68157440"/>
        <c:scaling>
          <c:orientation val="minMax"/>
          <c:max val="10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 smtClean="0"/>
                  <a:t>The percentage of</a:t>
                </a:r>
                <a:r>
                  <a:rPr lang="en-US" baseline="0" dirty="0" smtClean="0"/>
                  <a:t> students ( % )</a:t>
                </a:r>
                <a:endParaRPr lang="en-US" dirty="0"/>
              </a:p>
            </c:rich>
          </c:tx>
          <c:layout/>
        </c:title>
        <c:numFmt formatCode="General" sourceLinked="1"/>
        <c:tickLblPos val="nextTo"/>
        <c:crossAx val="68863872"/>
        <c:crosses val="autoZero"/>
        <c:crossBetween val="between"/>
      </c:valAx>
    </c:plotArea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B11746-0EBE-4B9D-B4D6-86BA3B6F41A9}" type="datetimeFigureOut">
              <a:rPr lang="en-SG" smtClean="0"/>
              <a:t>7/4/2011</a:t>
            </a:fld>
            <a:endParaRPr lang="en-S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S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F440FF-FAE6-4855-8280-FA82D77BB77B}" type="slidenum">
              <a:rPr lang="en-SG" smtClean="0"/>
              <a:t>‹#›</a:t>
            </a:fld>
            <a:endParaRPr lang="en-S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E1493908-C4D2-421F-934C-9211E4039888}" type="datetimeFigureOut">
              <a:rPr lang="en-SG" smtClean="0"/>
              <a:pPr/>
              <a:t>7/4/2011</a:t>
            </a:fld>
            <a:endParaRPr lang="en-SG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084E039-BD91-4562-8C79-D8D2FBBD45CB}" type="slidenum">
              <a:rPr lang="en-SG" smtClean="0"/>
              <a:pPr/>
              <a:t>‹#›</a:t>
            </a:fld>
            <a:endParaRPr lang="en-SG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SG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493908-C4D2-421F-934C-9211E4039888}" type="datetimeFigureOut">
              <a:rPr lang="en-SG" smtClean="0"/>
              <a:pPr/>
              <a:t>7/4/2011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84E039-BD91-4562-8C79-D8D2FBBD45CB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493908-C4D2-421F-934C-9211E4039888}" type="datetimeFigureOut">
              <a:rPr lang="en-SG" smtClean="0"/>
              <a:pPr/>
              <a:t>7/4/2011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84E039-BD91-4562-8C79-D8D2FBBD45CB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493908-C4D2-421F-934C-9211E4039888}" type="datetimeFigureOut">
              <a:rPr lang="en-SG" smtClean="0"/>
              <a:pPr/>
              <a:t>7/4/2011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84E039-BD91-4562-8C79-D8D2FBBD45CB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E1493908-C4D2-421F-934C-9211E4039888}" type="datetimeFigureOut">
              <a:rPr lang="en-SG" smtClean="0"/>
              <a:pPr/>
              <a:t>7/4/2011</a:t>
            </a:fld>
            <a:endParaRPr lang="en-S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084E039-BD91-4562-8C79-D8D2FBBD45CB}" type="slidenum">
              <a:rPr lang="en-SG" smtClean="0"/>
              <a:pPr/>
              <a:t>‹#›</a:t>
            </a:fld>
            <a:endParaRPr lang="en-SG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SG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493908-C4D2-421F-934C-9211E4039888}" type="datetimeFigureOut">
              <a:rPr lang="en-SG" smtClean="0"/>
              <a:pPr/>
              <a:t>7/4/2011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C084E039-BD91-4562-8C79-D8D2FBBD45CB}" type="slidenum">
              <a:rPr lang="en-SG" smtClean="0"/>
              <a:pPr/>
              <a:t>‹#›</a:t>
            </a:fld>
            <a:endParaRPr lang="en-SG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493908-C4D2-421F-934C-9211E4039888}" type="datetimeFigureOut">
              <a:rPr lang="en-SG" smtClean="0"/>
              <a:pPr/>
              <a:t>7/4/2011</a:t>
            </a:fld>
            <a:endParaRPr lang="en-S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S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C084E039-BD91-4562-8C79-D8D2FBBD45CB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493908-C4D2-421F-934C-9211E4039888}" type="datetimeFigureOut">
              <a:rPr lang="en-SG" smtClean="0"/>
              <a:pPr/>
              <a:t>7/4/2011</a:t>
            </a:fld>
            <a:endParaRPr lang="en-S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S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84E039-BD91-4562-8C79-D8D2FBBD45CB}" type="slidenum">
              <a:rPr lang="en-SG" smtClean="0"/>
              <a:pPr/>
              <a:t>‹#›</a:t>
            </a:fld>
            <a:endParaRPr lang="en-SG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493908-C4D2-421F-934C-9211E4039888}" type="datetimeFigureOut">
              <a:rPr lang="en-SG" smtClean="0"/>
              <a:pPr/>
              <a:t>7/4/2011</a:t>
            </a:fld>
            <a:endParaRPr lang="en-S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84E039-BD91-4562-8C79-D8D2FBBD45CB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E1493908-C4D2-421F-934C-9211E4039888}" type="datetimeFigureOut">
              <a:rPr lang="en-SG" smtClean="0"/>
              <a:pPr/>
              <a:t>7/4/2011</a:t>
            </a:fld>
            <a:endParaRPr lang="en-SG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084E039-BD91-4562-8C79-D8D2FBBD45CB}" type="slidenum">
              <a:rPr lang="en-SG" smtClean="0"/>
              <a:pPr/>
              <a:t>‹#›</a:t>
            </a:fld>
            <a:endParaRPr lang="en-SG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SG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E1493908-C4D2-421F-934C-9211E4039888}" type="datetimeFigureOut">
              <a:rPr lang="en-SG" smtClean="0"/>
              <a:pPr/>
              <a:t>7/4/2011</a:t>
            </a:fld>
            <a:endParaRPr lang="en-S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084E039-BD91-4562-8C79-D8D2FBBD45CB}" type="slidenum">
              <a:rPr lang="en-SG" smtClean="0"/>
              <a:pPr/>
              <a:t>‹#›</a:t>
            </a:fld>
            <a:endParaRPr lang="en-SG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S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SG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E1493908-C4D2-421F-934C-9211E4039888}" type="datetimeFigureOut">
              <a:rPr lang="en-SG" smtClean="0"/>
              <a:pPr/>
              <a:t>7/4/2011</a:t>
            </a:fld>
            <a:endParaRPr lang="en-SG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C084E039-BD91-4562-8C79-D8D2FBBD45CB}" type="slidenum">
              <a:rPr lang="en-SG" smtClean="0"/>
              <a:pPr/>
              <a:t>‹#›</a:t>
            </a:fld>
            <a:endParaRPr lang="en-SG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323528" y="8424530"/>
            <a:ext cx="914400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23728" y="548680"/>
            <a:ext cx="4968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Results and Analysis</a:t>
            </a:r>
            <a:endParaRPr lang="en-US" dirty="0"/>
          </a:p>
        </p:txBody>
      </p:sp>
      <p:graphicFrame>
        <p:nvGraphicFramePr>
          <p:cNvPr id="12" name="Chart 11"/>
          <p:cNvGraphicFramePr/>
          <p:nvPr/>
        </p:nvGraphicFramePr>
        <p:xfrm>
          <a:off x="4211960" y="1628800"/>
          <a:ext cx="4644008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251520" y="2636912"/>
            <a:ext cx="403244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0488" indent="-90488">
              <a:buFont typeface="Arial" pitchFamily="34" charset="0"/>
              <a:buChar char="•"/>
            </a:pPr>
            <a:r>
              <a:rPr lang="en-US" sz="2000" dirty="0" smtClean="0"/>
              <a:t>Majority of the RI Sec 2s love to play Mousehunt and Backyard </a:t>
            </a:r>
            <a:r>
              <a:rPr lang="en-US" sz="2000" dirty="0" smtClean="0"/>
              <a:t>Monsters.</a:t>
            </a:r>
          </a:p>
          <a:p>
            <a:pPr marL="90488" indent="-90488">
              <a:buFont typeface="Arial" pitchFamily="34" charset="0"/>
              <a:buChar char="•"/>
            </a:pPr>
            <a:r>
              <a:rPr lang="en-US" sz="2000" dirty="0" smtClean="0"/>
              <a:t>W</a:t>
            </a:r>
            <a:r>
              <a:rPr lang="en-US" sz="2000" dirty="0" smtClean="0"/>
              <a:t>e </a:t>
            </a:r>
            <a:r>
              <a:rPr lang="en-US" sz="2000" dirty="0" smtClean="0"/>
              <a:t>can conclude that RI Sec 2s play Facebook games that allow them to interact a lot with their friends.</a:t>
            </a:r>
            <a:endParaRPr lang="en-US" sz="2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Graphic spid="12" grpId="0">
        <p:bldAsOne/>
      </p:bldGraphic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/>
        </p:nvGraphicFramePr>
        <p:xfrm>
          <a:off x="323528" y="1556792"/>
          <a:ext cx="4680520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004048" y="2564904"/>
            <a:ext cx="38884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0488" indent="-90488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Majority(45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%) of the respondents play Facebook between 1 to 10 hours a 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week</a:t>
            </a:r>
          </a:p>
          <a:p>
            <a:pPr marL="90488" indent="-90488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obody 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played Facebook for more than 20 hours a 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week.</a:t>
            </a:r>
          </a:p>
          <a:p>
            <a:pPr marL="90488" indent="-90488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We can conclude that RI Sec 2s still have a chance to get addicted to Facebook games.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979712" y="548680"/>
            <a:ext cx="51845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Results and Analysis</a:t>
            </a:r>
            <a:endParaRPr lang="en-SG" sz="3200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5" grpId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235</TotalTime>
  <Words>127</Words>
  <Application>Microsoft Office PowerPoint</Application>
  <PresentationFormat>On-screen Show (4:3)</PresentationFormat>
  <Paragraphs>13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Foundry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 Project Oral Presentation</dc:title>
  <dc:creator>student</dc:creator>
  <cp:lastModifiedBy>student</cp:lastModifiedBy>
  <cp:revision>30</cp:revision>
  <dcterms:created xsi:type="dcterms:W3CDTF">2011-03-14T02:27:21Z</dcterms:created>
  <dcterms:modified xsi:type="dcterms:W3CDTF">2011-04-07T07:48:15Z</dcterms:modified>
</cp:coreProperties>
</file>